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0" r:id="rId2"/>
    <p:sldId id="257" r:id="rId3"/>
    <p:sldId id="290" r:id="rId4"/>
    <p:sldId id="261" r:id="rId5"/>
    <p:sldId id="266" r:id="rId6"/>
    <p:sldId id="292" r:id="rId7"/>
    <p:sldId id="299" r:id="rId8"/>
    <p:sldId id="291" r:id="rId9"/>
    <p:sldId id="294" r:id="rId10"/>
    <p:sldId id="272" r:id="rId11"/>
    <p:sldId id="258" r:id="rId12"/>
    <p:sldId id="301" r:id="rId13"/>
    <p:sldId id="295" r:id="rId14"/>
    <p:sldId id="281" r:id="rId15"/>
    <p:sldId id="280" r:id="rId16"/>
    <p:sldId id="298" r:id="rId17"/>
    <p:sldId id="282" r:id="rId18"/>
    <p:sldId id="303" r:id="rId19"/>
    <p:sldId id="302" r:id="rId20"/>
    <p:sldId id="283" r:id="rId21"/>
    <p:sldId id="304" r:id="rId22"/>
    <p:sldId id="296" r:id="rId23"/>
    <p:sldId id="286" r:id="rId24"/>
    <p:sldId id="306" r:id="rId25"/>
    <p:sldId id="287" r:id="rId26"/>
    <p:sldId id="297" r:id="rId27"/>
    <p:sldId id="264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2722"/>
    <a:srgbClr val="BF7F00"/>
    <a:srgbClr val="4687FF"/>
    <a:srgbClr val="3D31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76190"/>
  </p:normalViewPr>
  <p:slideViewPr>
    <p:cSldViewPr>
      <p:cViewPr varScale="1">
        <p:scale>
          <a:sx n="39" d="100"/>
          <a:sy n="39" d="100"/>
        </p:scale>
        <p:origin x="77" y="2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0FD43-465D-0C49-84BB-1E5D82863DF3}" type="datetimeFigureOut">
              <a:rPr kumimoji="1" lang="ko-Kore-KR" altLang="en-US" smtClean="0"/>
              <a:t>11/21/2023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5216C-D019-F047-9CF5-A5DEFFE87D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32885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5216C-D019-F047-9CF5-A5DEFFE87D4A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3271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5216C-D019-F047-9CF5-A5DEFFE87D4A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249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/>
              <a:t>React</a:t>
            </a:r>
            <a:r>
              <a:rPr lang="ko-KR" altLang="en-US" dirty="0"/>
              <a:t>에서 제공하는 </a:t>
            </a:r>
            <a:r>
              <a:rPr lang="en-US" altLang="ko-KR" dirty="0"/>
              <a:t>react-webcam </a:t>
            </a:r>
            <a:r>
              <a:rPr lang="ko-KR" altLang="en-US" dirty="0"/>
              <a:t>라이브러리를 사용하여 영상송출을 구현하였습니다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React </a:t>
            </a:r>
            <a:r>
              <a:rPr lang="en-US" altLang="ko-KR" dirty="0" err="1"/>
              <a:t>WebCam</a:t>
            </a:r>
            <a:r>
              <a:rPr lang="en-US" altLang="ko-KR" dirty="0"/>
              <a:t> </a:t>
            </a:r>
            <a:r>
              <a:rPr lang="ko-KR" altLang="en-US" dirty="0"/>
              <a:t>라이브러리를 사용하여 클라이언트의 </a:t>
            </a:r>
            <a:r>
              <a:rPr lang="ko-KR" altLang="en-US" dirty="0" err="1"/>
              <a:t>웹캠을</a:t>
            </a:r>
            <a:r>
              <a:rPr lang="ko-KR" altLang="en-US" dirty="0"/>
              <a:t> 작동시킬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작동된 </a:t>
            </a:r>
            <a:r>
              <a:rPr lang="ko-KR" altLang="en-US" dirty="0" err="1"/>
              <a:t>웹캠으로부터</a:t>
            </a:r>
            <a:r>
              <a:rPr lang="ko-KR" altLang="en-US" dirty="0"/>
              <a:t> </a:t>
            </a:r>
            <a:r>
              <a:rPr lang="ko-KR" altLang="en-US" dirty="0" err="1"/>
              <a:t>리액트는</a:t>
            </a:r>
            <a:r>
              <a:rPr lang="ko-KR" altLang="en-US" dirty="0"/>
              <a:t> </a:t>
            </a:r>
            <a:r>
              <a:rPr lang="en-US" altLang="ko-KR" dirty="0"/>
              <a:t>OpenCV</a:t>
            </a:r>
            <a:r>
              <a:rPr lang="ko-KR" altLang="en-US" dirty="0"/>
              <a:t>와 같이 </a:t>
            </a:r>
            <a:r>
              <a:rPr lang="en-US" altLang="ko-KR" dirty="0"/>
              <a:t>frame</a:t>
            </a:r>
            <a:r>
              <a:rPr lang="ko-KR" altLang="en-US" dirty="0"/>
              <a:t>을 받아낼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프레임 이미지 데이터를 </a:t>
            </a:r>
            <a:r>
              <a:rPr lang="ko-KR" altLang="en-US" dirty="0" err="1"/>
              <a:t>서버쪽에</a:t>
            </a:r>
            <a:r>
              <a:rPr lang="ko-KR" altLang="en-US" dirty="0"/>
              <a:t> 전송하고 실시간으로 </a:t>
            </a:r>
            <a:r>
              <a:rPr lang="en-US" altLang="ko-KR" dirty="0"/>
              <a:t>Jetson nano</a:t>
            </a:r>
            <a:r>
              <a:rPr lang="ko-KR" altLang="en-US" dirty="0"/>
              <a:t>에 구현된 </a:t>
            </a:r>
            <a:r>
              <a:rPr lang="en-US" altLang="ko-KR" dirty="0"/>
              <a:t>AI</a:t>
            </a:r>
            <a:r>
              <a:rPr lang="ko-KR" altLang="en-US" dirty="0"/>
              <a:t>코드가 실행되어 이를 처리하게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운동을 맞춰 캠이 멈추면 작동이 종료되고 운동결과를 </a:t>
            </a:r>
            <a:r>
              <a:rPr lang="en-US" altLang="ko-KR" dirty="0"/>
              <a:t>firebase</a:t>
            </a:r>
            <a:r>
              <a:rPr lang="ko-KR" altLang="en-US" dirty="0"/>
              <a:t>에 저장합니다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5216C-D019-F047-9CF5-A5DEFFE87D4A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448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ko-KR" altLang="en-US" dirty="0" err="1">
                <a:solidFill>
                  <a:schemeClr val="bg1"/>
                </a:solidFill>
              </a:rPr>
              <a:t>언텍트시대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+</a:t>
            </a:r>
            <a:r>
              <a:rPr kumimoji="1" lang="ko-KR" altLang="en-US" dirty="0">
                <a:solidFill>
                  <a:schemeClr val="bg1"/>
                </a:solidFill>
              </a:rPr>
              <a:t> 심리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</a:rPr>
              <a:t>신체적 건강 우려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l"/>
            <a:r>
              <a:rPr kumimoji="1" lang="ko-KR" altLang="en-US" dirty="0">
                <a:solidFill>
                  <a:schemeClr val="bg1"/>
                </a:solidFill>
              </a:rPr>
              <a:t>최근에 급부상한 운동과 관련된 관심 </a:t>
            </a:r>
            <a:r>
              <a:rPr kumimoji="1" lang="en-US" altLang="ko-KR" dirty="0">
                <a:solidFill>
                  <a:schemeClr val="bg1"/>
                </a:solidFill>
                <a:sym typeface="Wingdings" pitchFamily="2" charset="2"/>
              </a:rPr>
              <a:t></a:t>
            </a:r>
            <a:r>
              <a:rPr kumimoji="1" lang="ko-KR" altLang="en-US" dirty="0">
                <a:solidFill>
                  <a:schemeClr val="bg1"/>
                </a:solidFill>
                <a:sym typeface="Wingdings" pitchFamily="2" charset="2"/>
              </a:rPr>
              <a:t> 동영상으론 한계 </a:t>
            </a:r>
            <a:r>
              <a:rPr kumimoji="1" lang="en-US" altLang="ko-KR" dirty="0">
                <a:solidFill>
                  <a:schemeClr val="bg1"/>
                </a:solidFill>
                <a:sym typeface="Wingdings" pitchFamily="2" charset="2"/>
              </a:rPr>
              <a:t></a:t>
            </a:r>
            <a:r>
              <a:rPr kumimoji="1" lang="ko-KR" altLang="en-US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sym typeface="Wingdings" pitchFamily="2" charset="2"/>
              </a:rPr>
              <a:t>홈트레이닝으로</a:t>
            </a:r>
            <a:r>
              <a:rPr kumimoji="1" lang="ko-KR" altLang="en-US" dirty="0">
                <a:solidFill>
                  <a:schemeClr val="bg1"/>
                </a:solidFill>
                <a:sym typeface="Wingdings" pitchFamily="2" charset="2"/>
              </a:rPr>
              <a:t> 심신 건강을 챙기자</a:t>
            </a:r>
            <a:r>
              <a:rPr kumimoji="1" lang="en-US" altLang="ko-KR" dirty="0">
                <a:solidFill>
                  <a:schemeClr val="bg1"/>
                </a:solidFill>
                <a:sym typeface="Wingdings" pitchFamily="2" charset="2"/>
              </a:rPr>
              <a:t>!</a:t>
            </a:r>
            <a:endParaRPr kumimoji="1" lang="ko-Kore-KR" altLang="en-US" dirty="0">
              <a:solidFill>
                <a:schemeClr val="bg1"/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5216C-D019-F047-9CF5-A5DEFFE87D4A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0002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윗줄에 과제목표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아랫줄에 기대 효과 작성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5216C-D019-F047-9CF5-A5DEFFE87D4A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8344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5216C-D019-F047-9CF5-A5DEFFE87D4A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0350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웹페이지 흐름입니다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우선 </a:t>
            </a:r>
            <a:r>
              <a:rPr kumimoji="1" lang="ko-KR" altLang="en-US" dirty="0" err="1"/>
              <a:t>메인페이지에</a:t>
            </a:r>
            <a:r>
              <a:rPr kumimoji="1" lang="ko-KR" altLang="en-US" dirty="0"/>
              <a:t> 프로젝트와 팀원소개를 포함합니다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로그인 및 회원가입을 </a:t>
            </a:r>
            <a:r>
              <a:rPr kumimoji="1" lang="ko-KR" altLang="en-US" dirty="0" err="1"/>
              <a:t>진행하게되면</a:t>
            </a:r>
            <a:r>
              <a:rPr kumimoji="1" lang="ko-KR" altLang="en-US" dirty="0"/>
              <a:t> 운동 선택창으로 진입할 수 있게 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운동 선택창에서 운동을 선택해 추가하면 </a:t>
            </a:r>
            <a:r>
              <a:rPr kumimoji="1" lang="en-US" altLang="ko-KR" dirty="0"/>
              <a:t>My</a:t>
            </a:r>
            <a:r>
              <a:rPr kumimoji="1" lang="ko-KR" altLang="en-US" dirty="0"/>
              <a:t> </a:t>
            </a:r>
            <a:r>
              <a:rPr kumimoji="1" lang="en-US" altLang="ko-KR" dirty="0"/>
              <a:t>Routine</a:t>
            </a:r>
            <a:r>
              <a:rPr kumimoji="1" lang="ko-KR" altLang="en-US" dirty="0"/>
              <a:t> 페이지에서 추가한 운동을 삭제하거나 횟수를 조정할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실시간 캠이 작동하면 운동을 시작하게 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운동이 끝나면 운동 결과를 확인할 수 있게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5216C-D019-F047-9CF5-A5DEFFE87D4A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7151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5216C-D019-F047-9CF5-A5DEFFE87D4A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2511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 dirty="0"/>
              <a:t> 프로젝트명인 </a:t>
            </a:r>
            <a:r>
              <a:rPr kumimoji="1" lang="en-US" altLang="ko-KR" dirty="0" err="1"/>
              <a:t>PostureFlow</a:t>
            </a:r>
            <a:r>
              <a:rPr kumimoji="1" lang="ko-KR" altLang="en-US" dirty="0"/>
              <a:t>의 뜻에 대해서 설명하려고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우선 </a:t>
            </a:r>
            <a:r>
              <a:rPr kumimoji="1" lang="en-US" altLang="ko-KR" dirty="0" err="1"/>
              <a:t>Postue</a:t>
            </a:r>
            <a:r>
              <a:rPr kumimoji="1" lang="ko-KR" altLang="en-US" dirty="0"/>
              <a:t>은 몸과 마음의 자세이고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Flow</a:t>
            </a:r>
            <a:r>
              <a:rPr kumimoji="1" lang="ko-KR" altLang="en-US" dirty="0"/>
              <a:t>는 흐름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몰입이라는 뜻입니다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둘을 합쳐 몸과 마음의 자세를 의미하지만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저희는 그 흐름을 바로잡아서 심리적 몰입에 </a:t>
            </a:r>
            <a:r>
              <a:rPr kumimoji="1" lang="ko-KR" altLang="en-US" dirty="0" err="1"/>
              <a:t>다다르자란</a:t>
            </a:r>
            <a:r>
              <a:rPr kumimoji="1" lang="ko-KR" altLang="en-US" dirty="0"/>
              <a:t> 의미를 갖고 </a:t>
            </a:r>
            <a:r>
              <a:rPr kumimoji="1" lang="en-US" altLang="ko-KR" dirty="0" err="1"/>
              <a:t>PostureFlow</a:t>
            </a:r>
            <a:r>
              <a:rPr kumimoji="1" lang="ko-KR" altLang="en-US" dirty="0"/>
              <a:t>라는 이름을 채택하게 되었습니다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5216C-D019-F047-9CF5-A5DEFFE87D4A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5661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프로젝트의 상세 디자인에 대해서 설명하겠습니다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이번에 디자인에 사용한 폰트는 총 두가지로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본고딕체와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라토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폰트를</a:t>
            </a:r>
            <a:r>
              <a:rPr kumimoji="1" lang="ko-KR" altLang="en-US" dirty="0"/>
              <a:t> 사용했습니다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두 폰트 모두 무료 폰트이며 </a:t>
            </a:r>
            <a:r>
              <a:rPr kumimoji="1" lang="ko-KR" altLang="en-US" dirty="0" err="1"/>
              <a:t>본고딕은</a:t>
            </a:r>
            <a:r>
              <a:rPr kumimoji="1" lang="ko-KR" altLang="en-US" dirty="0"/>
              <a:t> 한글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숫자에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</a:t>
            </a:r>
            <a:r>
              <a:rPr kumimoji="1" lang="ko-KR" altLang="en-US" dirty="0" err="1"/>
              <a:t>라토는</a:t>
            </a:r>
            <a:r>
              <a:rPr kumimoji="1" lang="ko-KR" altLang="en-US" dirty="0"/>
              <a:t> 영문에 사용했습니다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전체적으로 </a:t>
            </a:r>
            <a:r>
              <a:rPr kumimoji="1" lang="ko-KR" altLang="en-US" dirty="0" err="1"/>
              <a:t>피그마의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글라스몰피즘이란</a:t>
            </a:r>
            <a:r>
              <a:rPr kumimoji="1" lang="ko-KR" altLang="en-US" dirty="0"/>
              <a:t> 위젯을 사용해서 디자인했는데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슬라이드를 보시면 아시듯 </a:t>
            </a:r>
            <a:r>
              <a:rPr kumimoji="1" lang="ko-KR" altLang="en-US" dirty="0" err="1"/>
              <a:t>유리같은</a:t>
            </a:r>
            <a:r>
              <a:rPr kumimoji="1" lang="ko-KR" altLang="en-US" dirty="0"/>
              <a:t> 느낌을 주는 디자인입니다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다음은 로고입니다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홈페이지 디자인에는 사용하지 않았지만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상단바</a:t>
            </a:r>
            <a:r>
              <a:rPr kumimoji="1" lang="ko-KR" altLang="en-US" dirty="0"/>
              <a:t> 아이콘으로 사용한 로고인데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파도에서 </a:t>
            </a:r>
            <a:r>
              <a:rPr kumimoji="1" lang="ko-KR" altLang="en-US" dirty="0" err="1"/>
              <a:t>모디브를</a:t>
            </a:r>
            <a:r>
              <a:rPr kumimoji="1" lang="ko-KR" altLang="en-US" dirty="0"/>
              <a:t> 받아서 선택하게 되었습니다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5216C-D019-F047-9CF5-A5DEFFE87D4A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5769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5216C-D019-F047-9CF5-A5DEFFE87D4A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2554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12722"/>
            </a:gs>
            <a:gs pos="28000">
              <a:srgbClr val="312722">
                <a:alpha val="90000"/>
              </a:srgbClr>
            </a:gs>
            <a:gs pos="100000">
              <a:srgbClr val="312722">
                <a:alpha val="72000"/>
              </a:srgb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FuG8iN5uLYY?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xc427HrS0KQ?feature=oembe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hyperlink" Target="http://www.*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바닥, 바닥재, 유아이(가) 표시된 사진&#10;&#10;자동 생성된 설명">
            <a:extLst>
              <a:ext uri="{FF2B5EF4-FFF2-40B4-BE49-F238E27FC236}">
                <a16:creationId xmlns:a16="http://schemas.microsoft.com/office/drawing/2014/main" id="{A80D5688-9073-801F-FD1A-B8FF21E132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66" y="-19050"/>
            <a:ext cx="18355733" cy="103251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F48D827-9A02-DC11-962C-B676FA6D775E}"/>
              </a:ext>
            </a:extLst>
          </p:cNvPr>
          <p:cNvGrpSpPr/>
          <p:nvPr/>
        </p:nvGrpSpPr>
        <p:grpSpPr>
          <a:xfrm>
            <a:off x="0" y="3988713"/>
            <a:ext cx="18288000" cy="2373987"/>
            <a:chOff x="-125506" y="3771900"/>
            <a:chExt cx="18288000" cy="237398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090685-CB28-D262-2C91-477BA80B59E3}"/>
                </a:ext>
              </a:extLst>
            </p:cNvPr>
            <p:cNvSpPr txBox="1"/>
            <p:nvPr/>
          </p:nvSpPr>
          <p:spPr>
            <a:xfrm>
              <a:off x="-125506" y="3771900"/>
              <a:ext cx="182880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0" dirty="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PostureFlow</a:t>
              </a:r>
              <a:endParaRPr kumimoji="1" lang="ko-Kore-KR" altLang="en-US" sz="10000" dirty="0">
                <a:solidFill>
                  <a:schemeClr val="bg1"/>
                </a:solidFill>
                <a:latin typeface="Helvetica Neue Medium" panose="02000503000000020004" pitchFamily="2" charset="0"/>
                <a:ea typeface="Noto Sans KR" panose="020B0200000000000000" pitchFamily="34" charset="-128"/>
                <a:cs typeface="Helvetica Neue Medium" panose="02000503000000020004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B9D86B-D516-FC5A-38ED-B281656A0135}"/>
                </a:ext>
              </a:extLst>
            </p:cNvPr>
            <p:cNvSpPr txBox="1"/>
            <p:nvPr/>
          </p:nvSpPr>
          <p:spPr>
            <a:xfrm>
              <a:off x="-125506" y="5284113"/>
              <a:ext cx="1828800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5000" spc="-150" dirty="0">
                  <a:solidFill>
                    <a:schemeClr val="bg1"/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Home workout with AI</a:t>
              </a:r>
              <a:endParaRPr kumimoji="1" lang="ko-Kore-KR" altLang="en-US" sz="5000" spc="-150" dirty="0">
                <a:solidFill>
                  <a:schemeClr val="bg1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endParaRPr>
            </a:p>
          </p:txBody>
        </p:sp>
      </p:grp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A602C91-20D2-B34A-CE73-A9AC00805518}"/>
              </a:ext>
            </a:extLst>
          </p:cNvPr>
          <p:cNvSpPr/>
          <p:nvPr/>
        </p:nvSpPr>
        <p:spPr>
          <a:xfrm>
            <a:off x="7883236" y="7220129"/>
            <a:ext cx="2521529" cy="742771"/>
          </a:xfrm>
          <a:prstGeom prst="roundRect">
            <a:avLst>
              <a:gd name="adj" fmla="val 28167"/>
            </a:avLst>
          </a:prstGeom>
          <a:solidFill>
            <a:schemeClr val="bg1">
              <a:lumMod val="85000"/>
              <a:alpha val="29329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kumimoji="1" lang="en-US" altLang="ko-Kore-KR" sz="2300" spc="300" dirty="0">
                <a:solidFill>
                  <a:schemeClr val="lt1">
                    <a:alpha val="8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TEAM PATI</a:t>
            </a:r>
            <a:endParaRPr kumimoji="1" lang="ko-Kore-KR" altLang="en-US" sz="2300" spc="300" dirty="0">
              <a:solidFill>
                <a:schemeClr val="lt1">
                  <a:alpha val="80000"/>
                </a:schemeClr>
              </a:solidFill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564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4FA3DB-9543-4A39-7DBE-A027CEF6D9FD}"/>
              </a:ext>
            </a:extLst>
          </p:cNvPr>
          <p:cNvSpPr txBox="1"/>
          <p:nvPr/>
        </p:nvSpPr>
        <p:spPr>
          <a:xfrm>
            <a:off x="7919819" y="9116080"/>
            <a:ext cx="244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endParaRPr kumimoji="1" lang="ko-Kore-KR" altLang="en-US" sz="28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C93F5-F44F-11E0-D9B2-DD2822450EF0}"/>
              </a:ext>
            </a:extLst>
          </p:cNvPr>
          <p:cNvSpPr txBox="1"/>
          <p:nvPr/>
        </p:nvSpPr>
        <p:spPr>
          <a:xfrm>
            <a:off x="6058718" y="1201460"/>
            <a:ext cx="617056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200" spc="-15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Architecture</a:t>
            </a:r>
            <a:endParaRPr kumimoji="1" lang="ko-Kore-KR" altLang="en-US" sz="6200" spc="-150">
              <a:solidFill>
                <a:schemeClr val="bg1"/>
              </a:solidFill>
              <a:latin typeface="Helvetica Neue Medium" panose="02000503000000020004" pitchFamily="2" charset="0"/>
              <a:ea typeface="Noto Sans KR Medium" panose="020B0200000000000000" pitchFamily="34" charset="-128"/>
              <a:cs typeface="Helvetica Neue Medium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1B886-7C81-09C6-974B-378D0F64E68A}"/>
              </a:ext>
            </a:extLst>
          </p:cNvPr>
          <p:cNvSpPr txBox="1"/>
          <p:nvPr/>
        </p:nvSpPr>
        <p:spPr>
          <a:xfrm>
            <a:off x="5891347" y="2299782"/>
            <a:ext cx="65053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프로젝트의 간단한 </a:t>
            </a:r>
            <a:r>
              <a:rPr kumimoji="1" lang="en-US" altLang="ko-KR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Architecture</a:t>
            </a:r>
            <a:r>
              <a:rPr kumimoji="1" lang="ko-KR" altLang="en-US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구조에 대해 설명합니다</a:t>
            </a:r>
            <a:r>
              <a:rPr kumimoji="1" lang="en-US" altLang="ko-KR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.</a:t>
            </a:r>
            <a:endParaRPr kumimoji="1" lang="ko-Kore-KR" altLang="en-US" sz="2100" dirty="0">
              <a:solidFill>
                <a:schemeClr val="bg1">
                  <a:alpha val="9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DEBEBE8-A836-7AEC-FE9F-DAA70D55446D}"/>
              </a:ext>
            </a:extLst>
          </p:cNvPr>
          <p:cNvGrpSpPr/>
          <p:nvPr/>
        </p:nvGrpSpPr>
        <p:grpSpPr>
          <a:xfrm>
            <a:off x="8027751" y="3162300"/>
            <a:ext cx="2232499" cy="1888066"/>
            <a:chOff x="7918554" y="3248680"/>
            <a:chExt cx="2232499" cy="1888066"/>
          </a:xfrm>
        </p:grpSpPr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0689FCAF-70EC-39E0-0D7C-BB5E90D0BC81}"/>
                </a:ext>
              </a:extLst>
            </p:cNvPr>
            <p:cNvSpPr/>
            <p:nvPr/>
          </p:nvSpPr>
          <p:spPr>
            <a:xfrm>
              <a:off x="7918554" y="3248680"/>
              <a:ext cx="2232499" cy="1888066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3" name="Picture 36">
              <a:extLst>
                <a:ext uri="{FF2B5EF4-FFF2-40B4-BE49-F238E27FC236}">
                  <a16:creationId xmlns:a16="http://schemas.microsoft.com/office/drawing/2014/main" id="{443CBEB6-10E9-F4E2-6885-BF76A29052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8822" y="3586732"/>
              <a:ext cx="1211962" cy="121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B22FEA5-17D6-1DF1-99CC-1AB1A4C2A364}"/>
              </a:ext>
            </a:extLst>
          </p:cNvPr>
          <p:cNvGrpSpPr>
            <a:grpSpLocks noChangeAspect="1"/>
          </p:cNvGrpSpPr>
          <p:nvPr/>
        </p:nvGrpSpPr>
        <p:grpSpPr>
          <a:xfrm>
            <a:off x="7702941" y="6405115"/>
            <a:ext cx="2882118" cy="2243585"/>
            <a:chOff x="5528554" y="4713368"/>
            <a:chExt cx="4384951" cy="3413465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B5344EC7-B9B1-7849-1E9E-D9E15DD48CB4}"/>
                </a:ext>
              </a:extLst>
            </p:cNvPr>
            <p:cNvSpPr/>
            <p:nvPr/>
          </p:nvSpPr>
          <p:spPr>
            <a:xfrm>
              <a:off x="5528554" y="4713368"/>
              <a:ext cx="4384951" cy="3413465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7" name="Picture 50">
              <a:extLst>
                <a:ext uri="{FF2B5EF4-FFF2-40B4-BE49-F238E27FC236}">
                  <a16:creationId xmlns:a16="http://schemas.microsoft.com/office/drawing/2014/main" id="{46463482-2F34-A8AA-C064-ECAA9CC533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79" r="17112"/>
            <a:stretch/>
          </p:blipFill>
          <p:spPr bwMode="auto">
            <a:xfrm>
              <a:off x="6142863" y="5201248"/>
              <a:ext cx="3156332" cy="2437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6406216-9076-5C5D-162E-121299E60E3D}"/>
              </a:ext>
            </a:extLst>
          </p:cNvPr>
          <p:cNvGrpSpPr>
            <a:grpSpLocks noChangeAspect="1"/>
          </p:cNvGrpSpPr>
          <p:nvPr/>
        </p:nvGrpSpPr>
        <p:grpSpPr>
          <a:xfrm>
            <a:off x="11658600" y="4457700"/>
            <a:ext cx="4300887" cy="4180821"/>
            <a:chOff x="11201399" y="3626738"/>
            <a:chExt cx="5181601" cy="5036948"/>
          </a:xfrm>
        </p:grpSpPr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7A08A476-7EBB-C21F-E8C6-B9BD1EFF0912}"/>
                </a:ext>
              </a:extLst>
            </p:cNvPr>
            <p:cNvSpPr/>
            <p:nvPr/>
          </p:nvSpPr>
          <p:spPr>
            <a:xfrm>
              <a:off x="11201399" y="3626738"/>
              <a:ext cx="5181601" cy="503694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D246FBF-D83C-CE9E-0D52-FF85A444BE21}"/>
                </a:ext>
              </a:extLst>
            </p:cNvPr>
            <p:cNvGrpSpPr/>
            <p:nvPr/>
          </p:nvGrpSpPr>
          <p:grpSpPr>
            <a:xfrm>
              <a:off x="11734799" y="3913843"/>
              <a:ext cx="4114800" cy="4462739"/>
              <a:chOff x="11811000" y="3824761"/>
              <a:chExt cx="4114800" cy="4462739"/>
            </a:xfrm>
          </p:grpSpPr>
          <p:pic>
            <p:nvPicPr>
              <p:cNvPr id="8" name="Picture 8" descr="undefined">
                <a:extLst>
                  <a:ext uri="{FF2B5EF4-FFF2-40B4-BE49-F238E27FC236}">
                    <a16:creationId xmlns:a16="http://schemas.microsoft.com/office/drawing/2014/main" id="{5DAA428E-92D9-9D8B-234E-DB0A7081FC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11425" y="6667500"/>
                <a:ext cx="1314375" cy="16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0">
                <a:extLst>
                  <a:ext uri="{FF2B5EF4-FFF2-40B4-BE49-F238E27FC236}">
                    <a16:creationId xmlns:a16="http://schemas.microsoft.com/office/drawing/2014/main" id="{8D6444D7-BCB0-BEF0-62F3-389D79E52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27600" y="5287536"/>
                <a:ext cx="2160000" cy="17609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6">
                <a:extLst>
                  <a:ext uri="{FF2B5EF4-FFF2-40B4-BE49-F238E27FC236}">
                    <a16:creationId xmlns:a16="http://schemas.microsoft.com/office/drawing/2014/main" id="{582EB8E2-E354-5570-A787-374F20A01D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31794" y="6515100"/>
                <a:ext cx="1503206" cy="15032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그림 17" descr="그래픽, 원, 다채로움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A5603B4D-DEB1-2661-4963-62336F241D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11000" y="3824761"/>
                <a:ext cx="1692854" cy="1775939"/>
              </a:xfrm>
              <a:prstGeom prst="rect">
                <a:avLst/>
              </a:prstGeom>
            </p:spPr>
          </p:pic>
          <p:pic>
            <p:nvPicPr>
              <p:cNvPr id="20" name="그림 19" descr="그래픽, 원, 디자인이(가) 표시된 사진&#10;&#10;자동 생성된 설명">
                <a:extLst>
                  <a:ext uri="{FF2B5EF4-FFF2-40B4-BE49-F238E27FC236}">
                    <a16:creationId xmlns:a16="http://schemas.microsoft.com/office/drawing/2014/main" id="{2C0CF63C-8146-442A-7608-E058604A09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30400" y="4018625"/>
                <a:ext cx="1116617" cy="1353475"/>
              </a:xfrm>
              <a:prstGeom prst="rect">
                <a:avLst/>
              </a:prstGeom>
            </p:spPr>
          </p:pic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00343F-BF00-3599-20DC-1A0A2D91DD4E}"/>
              </a:ext>
            </a:extLst>
          </p:cNvPr>
          <p:cNvGrpSpPr>
            <a:grpSpLocks noChangeAspect="1"/>
          </p:cNvGrpSpPr>
          <p:nvPr/>
        </p:nvGrpSpPr>
        <p:grpSpPr>
          <a:xfrm>
            <a:off x="2341038" y="5174907"/>
            <a:ext cx="4364562" cy="3397593"/>
            <a:chOff x="1981200" y="4626636"/>
            <a:chExt cx="4384951" cy="3413465"/>
          </a:xfrm>
        </p:grpSpPr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53FA099D-EFA3-BE56-5313-117F17C7A429}"/>
                </a:ext>
              </a:extLst>
            </p:cNvPr>
            <p:cNvSpPr/>
            <p:nvPr/>
          </p:nvSpPr>
          <p:spPr>
            <a:xfrm>
              <a:off x="1981200" y="4626636"/>
              <a:ext cx="4384951" cy="3413465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2" name="그림 11" descr="그래픽, 원, 예술, 상징이(가) 표시된 사진&#10;&#10;자동 생성된 설명">
              <a:extLst>
                <a:ext uri="{FF2B5EF4-FFF2-40B4-BE49-F238E27FC236}">
                  <a16:creationId xmlns:a16="http://schemas.microsoft.com/office/drawing/2014/main" id="{F5EF5A3D-452D-2F0C-1AC3-3A00D342B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9250" y="6069625"/>
              <a:ext cx="1708150" cy="1485900"/>
            </a:xfrm>
            <a:prstGeom prst="rect">
              <a:avLst/>
            </a:prstGeom>
          </p:spPr>
        </p:pic>
        <p:pic>
          <p:nvPicPr>
            <p:cNvPr id="14" name="그림 13" descr="다채로움, 그래픽, 원, 창의성이(가) 표시된 사진&#10;&#10;자동 생성된 설명">
              <a:extLst>
                <a:ext uri="{FF2B5EF4-FFF2-40B4-BE49-F238E27FC236}">
                  <a16:creationId xmlns:a16="http://schemas.microsoft.com/office/drawing/2014/main" id="{FBD47FEE-B04B-1C07-FF4B-659303958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4823" y="5213947"/>
              <a:ext cx="1045177" cy="1567765"/>
            </a:xfrm>
            <a:prstGeom prst="rect">
              <a:avLst/>
            </a:prstGeom>
          </p:spPr>
        </p:pic>
      </p:grp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0755FAC-B35C-FF4E-C437-0763722D5F68}"/>
              </a:ext>
            </a:extLst>
          </p:cNvPr>
          <p:cNvCxnSpPr>
            <a:stCxn id="26" idx="2"/>
            <a:endCxn id="24" idx="0"/>
          </p:cNvCxnSpPr>
          <p:nvPr/>
        </p:nvCxnSpPr>
        <p:spPr>
          <a:xfrm flipH="1">
            <a:off x="9144000" y="5050366"/>
            <a:ext cx="1" cy="1354749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E05755B3-FFA9-3A74-C0F1-B3712DBA9F54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6705600" y="6873704"/>
            <a:ext cx="997341" cy="653204"/>
          </a:xfrm>
          <a:prstGeom prst="line">
            <a:avLst/>
          </a:prstGeom>
          <a:ln w="508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EF894986-C860-FC29-2CEA-CAC4FA458C9F}"/>
              </a:ext>
            </a:extLst>
          </p:cNvPr>
          <p:cNvCxnSpPr>
            <a:cxnSpLocks/>
            <a:stCxn id="23" idx="1"/>
            <a:endCxn id="24" idx="3"/>
          </p:cNvCxnSpPr>
          <p:nvPr/>
        </p:nvCxnSpPr>
        <p:spPr>
          <a:xfrm flipH="1">
            <a:off x="10585059" y="6548111"/>
            <a:ext cx="1073541" cy="978797"/>
          </a:xfrm>
          <a:prstGeom prst="line">
            <a:avLst/>
          </a:prstGeom>
          <a:ln w="508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252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4FA3DB-9543-4A39-7DBE-A027CEF6D9FD}"/>
              </a:ext>
            </a:extLst>
          </p:cNvPr>
          <p:cNvSpPr txBox="1"/>
          <p:nvPr/>
        </p:nvSpPr>
        <p:spPr>
          <a:xfrm>
            <a:off x="7919819" y="9116080"/>
            <a:ext cx="244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endParaRPr kumimoji="1" lang="ko-Kore-KR" altLang="en-US" sz="28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C93F5-F44F-11E0-D9B2-DD2822450EF0}"/>
              </a:ext>
            </a:extLst>
          </p:cNvPr>
          <p:cNvSpPr txBox="1"/>
          <p:nvPr/>
        </p:nvSpPr>
        <p:spPr>
          <a:xfrm>
            <a:off x="6058718" y="1201460"/>
            <a:ext cx="617056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200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rPr>
              <a:t>웹페이지 흐름</a:t>
            </a:r>
            <a:endParaRPr kumimoji="1" lang="ko-Kore-KR" altLang="en-US" sz="6200" spc="-15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  <a:cs typeface="Helvetica Neue Medium" panose="02000503000000020004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7ECDC2E-3A23-0D28-EDFD-7DB677E40C64}"/>
              </a:ext>
            </a:extLst>
          </p:cNvPr>
          <p:cNvSpPr/>
          <p:nvPr/>
        </p:nvSpPr>
        <p:spPr>
          <a:xfrm>
            <a:off x="2448495" y="3871624"/>
            <a:ext cx="4000000" cy="844391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 w="1270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500" dirty="0">
                <a:solidFill>
                  <a:schemeClr val="lt1">
                    <a:alpha val="90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rPr>
              <a:t>메인 페이지</a:t>
            </a:r>
            <a:endParaRPr kumimoji="1" lang="ko-Kore-KR" altLang="en-US" sz="2500">
              <a:solidFill>
                <a:schemeClr val="lt1">
                  <a:alpha val="90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  <a:cs typeface="Helvetica Neue Medium" panose="02000503000000020004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2878871-E20A-7E06-311A-E5E7076A31D8}"/>
              </a:ext>
            </a:extLst>
          </p:cNvPr>
          <p:cNvSpPr/>
          <p:nvPr/>
        </p:nvSpPr>
        <p:spPr>
          <a:xfrm>
            <a:off x="7144000" y="3871624"/>
            <a:ext cx="4000000" cy="84439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500" dirty="0">
                <a:solidFill>
                  <a:schemeClr val="lt1">
                    <a:alpha val="90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rPr>
              <a:t>운동 선택</a:t>
            </a:r>
            <a:endParaRPr kumimoji="1" lang="ko-Kore-KR" altLang="en-US" sz="2500">
              <a:solidFill>
                <a:schemeClr val="lt1">
                  <a:alpha val="90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  <a:cs typeface="Helvetica Neue Medium" panose="02000503000000020004" pitchFamily="2" charset="0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3EDED36-339F-0197-E967-DD77912FD52C}"/>
              </a:ext>
            </a:extLst>
          </p:cNvPr>
          <p:cNvSpPr/>
          <p:nvPr/>
        </p:nvSpPr>
        <p:spPr>
          <a:xfrm>
            <a:off x="11810467" y="3848100"/>
            <a:ext cx="4000000" cy="84439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My Routine</a:t>
            </a:r>
            <a:endParaRPr kumimoji="1" lang="ko-Kore-KR" altLang="en-US" sz="2500"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E0C8CC5-7CEE-068E-40BB-A0FE83B51C38}"/>
              </a:ext>
            </a:extLst>
          </p:cNvPr>
          <p:cNvSpPr/>
          <p:nvPr/>
        </p:nvSpPr>
        <p:spPr>
          <a:xfrm>
            <a:off x="11826356" y="6455332"/>
            <a:ext cx="4000000" cy="84439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500" dirty="0">
                <a:solidFill>
                  <a:schemeClr val="lt1">
                    <a:alpha val="90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rPr>
              <a:t>운동</a:t>
            </a:r>
            <a:endParaRPr kumimoji="1" lang="ko-Kore-KR" altLang="en-US" sz="2500">
              <a:solidFill>
                <a:schemeClr val="lt1">
                  <a:alpha val="90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  <a:cs typeface="Helvetica Neue Medium" panose="02000503000000020004" pitchFamily="2" charset="0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9534E65-F14B-095A-6C11-D6BC9AB09B8B}"/>
              </a:ext>
            </a:extLst>
          </p:cNvPr>
          <p:cNvSpPr/>
          <p:nvPr/>
        </p:nvSpPr>
        <p:spPr>
          <a:xfrm>
            <a:off x="7144000" y="6455331"/>
            <a:ext cx="4000000" cy="84439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500" dirty="0"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rPr>
              <a:t>운동 </a:t>
            </a:r>
            <a:r>
              <a:rPr kumimoji="1" lang="ko-KR" altLang="en-US" sz="2500" dirty="0">
                <a:solidFill>
                  <a:schemeClr val="lt1">
                    <a:alpha val="90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rPr>
              <a:t>결과</a:t>
            </a:r>
            <a:endParaRPr kumimoji="1" lang="ko-Kore-KR" altLang="en-US" sz="2500">
              <a:solidFill>
                <a:schemeClr val="lt1">
                  <a:alpha val="90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  <a:cs typeface="Helvetica Neue Medium" panose="02000503000000020004" pitchFamily="2" charset="0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557020E5-8E16-9CE5-AF35-6A75B046DC34}"/>
              </a:ext>
            </a:extLst>
          </p:cNvPr>
          <p:cNvSpPr/>
          <p:nvPr/>
        </p:nvSpPr>
        <p:spPr>
          <a:xfrm>
            <a:off x="2448495" y="6455330"/>
            <a:ext cx="4000000" cy="84439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500" dirty="0"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rPr>
              <a:t>로그인 </a:t>
            </a:r>
            <a:r>
              <a:rPr kumimoji="1" lang="en-US" altLang="ko-KR" sz="2500" dirty="0"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rPr>
              <a:t>/</a:t>
            </a:r>
            <a:r>
              <a:rPr kumimoji="1" lang="ko-KR" altLang="en-US" sz="2500" dirty="0"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rPr>
              <a:t> 회원가입</a:t>
            </a:r>
            <a:endParaRPr kumimoji="1" lang="ko-Kore-KR" altLang="en-US" sz="2500" dirty="0">
              <a:latin typeface="Noto Sans KR Medium" panose="020B0200000000000000" pitchFamily="34" charset="-128"/>
              <a:ea typeface="Noto Sans KR Medium" panose="020B0200000000000000" pitchFamily="34" charset="-128"/>
              <a:cs typeface="Helvetica Neue Medium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2DE6F0-50F9-C7F6-F3CD-1254088FF887}"/>
              </a:ext>
            </a:extLst>
          </p:cNvPr>
          <p:cNvSpPr txBox="1"/>
          <p:nvPr/>
        </p:nvSpPr>
        <p:spPr>
          <a:xfrm>
            <a:off x="2809877" y="4780037"/>
            <a:ext cx="3362324" cy="8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SzPct val="150000"/>
            </a:pPr>
            <a:r>
              <a:rPr kumimoji="1" lang="ko-KR" altLang="en-US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프로젝트 소개</a:t>
            </a:r>
            <a:endParaRPr kumimoji="1" lang="en-US" altLang="ko-KR" dirty="0">
              <a:solidFill>
                <a:schemeClr val="bg1">
                  <a:alpha val="8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>
              <a:lnSpc>
                <a:spcPct val="150000"/>
              </a:lnSpc>
              <a:buSzPct val="150000"/>
            </a:pPr>
            <a:r>
              <a:rPr kumimoji="1" lang="ko-KR" altLang="en-US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팀원 소개</a:t>
            </a:r>
            <a:endParaRPr kumimoji="1" lang="ko-Kore-KR" altLang="en-US">
              <a:solidFill>
                <a:schemeClr val="bg1">
                  <a:alpha val="8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5115C1-54D8-A0AF-0E5D-38410FB5A5C5}"/>
              </a:ext>
            </a:extLst>
          </p:cNvPr>
          <p:cNvSpPr txBox="1"/>
          <p:nvPr/>
        </p:nvSpPr>
        <p:spPr>
          <a:xfrm>
            <a:off x="7467600" y="4816372"/>
            <a:ext cx="3362324" cy="8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SzPct val="150000"/>
            </a:pPr>
            <a:r>
              <a:rPr kumimoji="1" lang="ko-KR" altLang="en-US" b="1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로그인 시 접근</a:t>
            </a:r>
            <a:endParaRPr kumimoji="1" lang="en-US" altLang="ko-KR" b="1" dirty="0">
              <a:solidFill>
                <a:schemeClr val="bg1">
                  <a:alpha val="8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>
              <a:lnSpc>
                <a:spcPct val="150000"/>
              </a:lnSpc>
              <a:buSzPct val="150000"/>
            </a:pPr>
            <a:r>
              <a:rPr kumimoji="1" lang="en-US" altLang="ko-KR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My</a:t>
            </a:r>
            <a:r>
              <a:rPr kumimoji="1" lang="ko-KR" altLang="en-US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kumimoji="1" lang="en-US" altLang="ko-KR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Routine</a:t>
            </a:r>
            <a:r>
              <a:rPr kumimoji="1" lang="ko-KR" altLang="en-US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로 전달</a:t>
            </a:r>
            <a:endParaRPr kumimoji="1" lang="ko-Kore-KR" altLang="en-US" dirty="0">
              <a:solidFill>
                <a:schemeClr val="bg1">
                  <a:alpha val="8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F1628-D924-B40B-80EC-DB2181A6CD88}"/>
              </a:ext>
            </a:extLst>
          </p:cNvPr>
          <p:cNvSpPr txBox="1"/>
          <p:nvPr/>
        </p:nvSpPr>
        <p:spPr>
          <a:xfrm>
            <a:off x="12145194" y="4816372"/>
            <a:ext cx="3362324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SzPct val="175000"/>
            </a:pPr>
            <a:r>
              <a:rPr kumimoji="1" lang="ko-KR" altLang="en-US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루틴 및 운동 횟수 수정</a:t>
            </a:r>
            <a:endParaRPr kumimoji="1" lang="ko-Kore-KR" altLang="en-US">
              <a:solidFill>
                <a:schemeClr val="bg1">
                  <a:alpha val="8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873F85-1360-AA88-A63A-69E74DC35F27}"/>
              </a:ext>
            </a:extLst>
          </p:cNvPr>
          <p:cNvSpPr txBox="1"/>
          <p:nvPr/>
        </p:nvSpPr>
        <p:spPr>
          <a:xfrm>
            <a:off x="12145194" y="7407172"/>
            <a:ext cx="3362324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SzPct val="175000"/>
            </a:pPr>
            <a:r>
              <a:rPr kumimoji="1" lang="ko-KR" altLang="en-US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실시간 캠</a:t>
            </a:r>
            <a:r>
              <a:rPr kumimoji="1" lang="en-US" altLang="ko-KR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kumimoji="1" lang="ko-KR" altLang="en-US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송출</a:t>
            </a:r>
            <a:endParaRPr kumimoji="1" lang="ko-Kore-KR" altLang="en-US">
              <a:solidFill>
                <a:schemeClr val="bg1">
                  <a:alpha val="8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57C8FE-54D8-3001-9750-1E9BC6A0224A}"/>
              </a:ext>
            </a:extLst>
          </p:cNvPr>
          <p:cNvSpPr txBox="1"/>
          <p:nvPr/>
        </p:nvSpPr>
        <p:spPr>
          <a:xfrm>
            <a:off x="7467600" y="7407172"/>
            <a:ext cx="3362324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SzPct val="175000"/>
            </a:pPr>
            <a:r>
              <a:rPr kumimoji="1" lang="ko-KR" altLang="en-US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운동 정확도 및 기타 정보 출력</a:t>
            </a:r>
            <a:endParaRPr kumimoji="1" lang="ko-Kore-KR" altLang="en-US" dirty="0">
              <a:solidFill>
                <a:schemeClr val="bg1">
                  <a:alpha val="8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87103B-F476-CAC3-CC86-017C8B4B0836}"/>
              </a:ext>
            </a:extLst>
          </p:cNvPr>
          <p:cNvSpPr txBox="1"/>
          <p:nvPr/>
        </p:nvSpPr>
        <p:spPr>
          <a:xfrm>
            <a:off x="2809876" y="7407172"/>
            <a:ext cx="3362324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SzPct val="175000"/>
            </a:pPr>
            <a:r>
              <a:rPr kumimoji="1" lang="ko-KR" altLang="en-US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구글 계정 연동</a:t>
            </a:r>
            <a:endParaRPr kumimoji="1" lang="ko-Kore-KR" altLang="en-US" dirty="0">
              <a:solidFill>
                <a:schemeClr val="bg1">
                  <a:alpha val="8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24838EE-CF0B-790C-D876-AF2E3996D372}"/>
              </a:ext>
            </a:extLst>
          </p:cNvPr>
          <p:cNvCxnSpPr>
            <a:cxnSpLocks/>
          </p:cNvCxnSpPr>
          <p:nvPr/>
        </p:nvCxnSpPr>
        <p:spPr>
          <a:xfrm>
            <a:off x="6413070" y="4206772"/>
            <a:ext cx="743200" cy="0"/>
          </a:xfrm>
          <a:prstGeom prst="straightConnector1">
            <a:avLst/>
          </a:prstGeom>
          <a:ln w="38100" cap="flat" cmpd="sng">
            <a:solidFill>
              <a:schemeClr val="bg1"/>
            </a:solidFill>
            <a:prstDash val="sysDot"/>
            <a:headEnd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72D727-35C9-90B4-0D03-C8EB5EFC46D1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1144000" y="4293819"/>
            <a:ext cx="666467" cy="1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AAA0179-22AF-3A12-BE94-C7CE50CE4E12}"/>
              </a:ext>
            </a:extLst>
          </p:cNvPr>
          <p:cNvCxnSpPr>
            <a:cxnSpLocks/>
          </p:cNvCxnSpPr>
          <p:nvPr/>
        </p:nvCxnSpPr>
        <p:spPr>
          <a:xfrm flipV="1">
            <a:off x="11144000" y="6877525"/>
            <a:ext cx="695505" cy="1"/>
          </a:xfrm>
          <a:prstGeom prst="straightConnector1">
            <a:avLst/>
          </a:prstGeom>
          <a:ln w="38100" cap="flat" cmpd="sng">
            <a:solidFill>
              <a:schemeClr val="bg1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DB33B983-E7D3-9F1F-26A0-A08BDED3D302}"/>
              </a:ext>
            </a:extLst>
          </p:cNvPr>
          <p:cNvCxnSpPr>
            <a:cxnSpLocks/>
            <a:stCxn id="10" idx="3"/>
            <a:endCxn id="15" idx="3"/>
          </p:cNvCxnSpPr>
          <p:nvPr/>
        </p:nvCxnSpPr>
        <p:spPr>
          <a:xfrm>
            <a:off x="15810467" y="4270296"/>
            <a:ext cx="15889" cy="2607232"/>
          </a:xfrm>
          <a:prstGeom prst="bentConnector3">
            <a:avLst>
              <a:gd name="adj1" fmla="val 3851986"/>
            </a:avLst>
          </a:prstGeom>
          <a:ln w="381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꺾인 연결선[E] 968">
            <a:extLst>
              <a:ext uri="{FF2B5EF4-FFF2-40B4-BE49-F238E27FC236}">
                <a16:creationId xmlns:a16="http://schemas.microsoft.com/office/drawing/2014/main" id="{8F029BE8-9B34-1E44-EC84-379D664C194B}"/>
              </a:ext>
            </a:extLst>
          </p:cNvPr>
          <p:cNvCxnSpPr>
            <a:cxnSpLocks/>
          </p:cNvCxnSpPr>
          <p:nvPr/>
        </p:nvCxnSpPr>
        <p:spPr>
          <a:xfrm>
            <a:off x="6448495" y="4386255"/>
            <a:ext cx="695505" cy="2583707"/>
          </a:xfrm>
          <a:prstGeom prst="bentConnector3">
            <a:avLst/>
          </a:prstGeom>
          <a:ln w="38100">
            <a:solidFill>
              <a:schemeClr val="bg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꺾인 연결선[E] 969">
            <a:extLst>
              <a:ext uri="{FF2B5EF4-FFF2-40B4-BE49-F238E27FC236}">
                <a16:creationId xmlns:a16="http://schemas.microsoft.com/office/drawing/2014/main" id="{568D9A26-E107-79A7-2197-B3EC522F38A7}"/>
              </a:ext>
            </a:extLst>
          </p:cNvPr>
          <p:cNvCxnSpPr>
            <a:cxnSpLocks/>
          </p:cNvCxnSpPr>
          <p:nvPr/>
        </p:nvCxnSpPr>
        <p:spPr>
          <a:xfrm>
            <a:off x="2441342" y="4270293"/>
            <a:ext cx="15889" cy="2607232"/>
          </a:xfrm>
          <a:prstGeom prst="bentConnector3">
            <a:avLst>
              <a:gd name="adj1" fmla="val -4204909"/>
            </a:avLst>
          </a:prstGeom>
          <a:ln w="38100" cmpd="sng">
            <a:solidFill>
              <a:schemeClr val="bg1"/>
            </a:solidFill>
            <a:prstDash val="solid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5B23398-3CBA-6C38-7F64-CAE73ACD4269}"/>
              </a:ext>
            </a:extLst>
          </p:cNvPr>
          <p:cNvSpPr txBox="1"/>
          <p:nvPr/>
        </p:nvSpPr>
        <p:spPr>
          <a:xfrm>
            <a:off x="6012374" y="2299782"/>
            <a:ext cx="62632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웹페이지의 구조와 각 페이지의 기능에 대해 설명합니다</a:t>
            </a:r>
            <a:r>
              <a:rPr kumimoji="1" lang="en-US" altLang="ko-KR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.</a:t>
            </a:r>
            <a:endParaRPr kumimoji="1" lang="ko-Kore-KR" altLang="en-US" sz="2100" dirty="0">
              <a:solidFill>
                <a:schemeClr val="bg1">
                  <a:alpha val="9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Object 3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83759" y="3154366"/>
            <a:ext cx="3580367" cy="547738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6966" y="3154366"/>
            <a:ext cx="3580367" cy="54773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1460" y="3154366"/>
            <a:ext cx="3580367" cy="54773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1588" y="3154366"/>
            <a:ext cx="3580367" cy="5477382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4E1C1F12-7758-4796-3F56-2491DFDF9D1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0" y="5893057"/>
            <a:ext cx="1321588" cy="12443"/>
          </a:xfrm>
          <a:prstGeom prst="line">
            <a:avLst/>
          </a:prstGeom>
          <a:ln w="381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E7D09-ECAC-13FD-EAE1-06ACFB963027}"/>
              </a:ext>
            </a:extLst>
          </p:cNvPr>
          <p:cNvSpPr txBox="1"/>
          <p:nvPr/>
        </p:nvSpPr>
        <p:spPr>
          <a:xfrm>
            <a:off x="7919819" y="9116080"/>
            <a:ext cx="244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endParaRPr kumimoji="1" lang="ko-Kore-KR" altLang="en-US" sz="28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AE472-2B8B-80B0-77D5-028C8CCBD95F}"/>
              </a:ext>
            </a:extLst>
          </p:cNvPr>
          <p:cNvSpPr txBox="1"/>
          <p:nvPr/>
        </p:nvSpPr>
        <p:spPr>
          <a:xfrm>
            <a:off x="1297035" y="1430060"/>
            <a:ext cx="482615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200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월별 단계 계획</a:t>
            </a:r>
            <a:endParaRPr kumimoji="1" lang="ko-Kore-KR" altLang="en-US" sz="6200" spc="-15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D72700-940F-5C02-9C6F-E344AF31C95E}"/>
              </a:ext>
            </a:extLst>
          </p:cNvPr>
          <p:cNvSpPr txBox="1"/>
          <p:nvPr/>
        </p:nvSpPr>
        <p:spPr>
          <a:xfrm>
            <a:off x="2496058" y="3238500"/>
            <a:ext cx="123142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August</a:t>
            </a:r>
            <a:endParaRPr kumimoji="1" lang="ko-Kore-KR" altLang="en-US" sz="25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931CA-FA76-D682-160E-CFDE7D5EF56B}"/>
              </a:ext>
            </a:extLst>
          </p:cNvPr>
          <p:cNvSpPr txBox="1"/>
          <p:nvPr/>
        </p:nvSpPr>
        <p:spPr>
          <a:xfrm>
            <a:off x="10462087" y="3238500"/>
            <a:ext cx="13901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October</a:t>
            </a:r>
            <a:endParaRPr kumimoji="1" lang="ko-Kore-KR" altLang="en-US" sz="25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9B147-BEFB-F35E-DF64-17654C215587}"/>
              </a:ext>
            </a:extLst>
          </p:cNvPr>
          <p:cNvSpPr txBox="1"/>
          <p:nvPr/>
        </p:nvSpPr>
        <p:spPr>
          <a:xfrm>
            <a:off x="14316175" y="3238500"/>
            <a:ext cx="17155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November</a:t>
            </a:r>
            <a:endParaRPr kumimoji="1" lang="ko-Kore-KR" altLang="en-US" sz="25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73DF2-87ED-4E0A-D286-3F8E2D9F7BC3}"/>
              </a:ext>
            </a:extLst>
          </p:cNvPr>
          <p:cNvSpPr txBox="1"/>
          <p:nvPr/>
        </p:nvSpPr>
        <p:spPr>
          <a:xfrm>
            <a:off x="6223382" y="3238500"/>
            <a:ext cx="181652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September</a:t>
            </a:r>
            <a:endParaRPr kumimoji="1" lang="ko-Kore-KR" altLang="en-US" sz="25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BA7CA9D4-F861-A4C3-51EC-838AA11C81F1}"/>
              </a:ext>
            </a:extLst>
          </p:cNvPr>
          <p:cNvCxnSpPr>
            <a:stCxn id="12" idx="3"/>
            <a:endCxn id="20" idx="1"/>
          </p:cNvCxnSpPr>
          <p:nvPr/>
        </p:nvCxnSpPr>
        <p:spPr>
          <a:xfrm>
            <a:off x="4901955" y="5893057"/>
            <a:ext cx="439505" cy="0"/>
          </a:xfrm>
          <a:prstGeom prst="line">
            <a:avLst/>
          </a:prstGeom>
          <a:ln w="381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AE95656C-CD19-BA7B-E329-AB9AEA18DF84}"/>
              </a:ext>
            </a:extLst>
          </p:cNvPr>
          <p:cNvCxnSpPr>
            <a:stCxn id="20" idx="3"/>
            <a:endCxn id="28" idx="1"/>
          </p:cNvCxnSpPr>
          <p:nvPr/>
        </p:nvCxnSpPr>
        <p:spPr>
          <a:xfrm>
            <a:off x="8921827" y="5893057"/>
            <a:ext cx="445139" cy="0"/>
          </a:xfrm>
          <a:prstGeom prst="line">
            <a:avLst/>
          </a:prstGeom>
          <a:ln w="381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552ED116-AB0E-51ED-DD67-540C5FF0A00C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6964126" y="5893057"/>
            <a:ext cx="1323874" cy="12443"/>
          </a:xfrm>
          <a:prstGeom prst="line">
            <a:avLst/>
          </a:prstGeom>
          <a:ln w="38100">
            <a:solidFill>
              <a:schemeClr val="bg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C055EE3B-23D7-37B3-8EE9-EC313F55C27E}"/>
              </a:ext>
            </a:extLst>
          </p:cNvPr>
          <p:cNvCxnSpPr>
            <a:stCxn id="28" idx="3"/>
            <a:endCxn id="36" idx="1"/>
          </p:cNvCxnSpPr>
          <p:nvPr/>
        </p:nvCxnSpPr>
        <p:spPr>
          <a:xfrm>
            <a:off x="12947333" y="5893057"/>
            <a:ext cx="436426" cy="0"/>
          </a:xfrm>
          <a:prstGeom prst="line">
            <a:avLst/>
          </a:prstGeom>
          <a:ln w="381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AA84264-62D0-8952-4F66-8840011C467D}"/>
              </a:ext>
            </a:extLst>
          </p:cNvPr>
          <p:cNvSpPr txBox="1"/>
          <p:nvPr/>
        </p:nvSpPr>
        <p:spPr>
          <a:xfrm>
            <a:off x="9906000" y="1257300"/>
            <a:ext cx="7162800" cy="1100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t">
              <a:lnSpc>
                <a:spcPct val="150000"/>
              </a:lnSpc>
              <a:spcAft>
                <a:spcPts val="300"/>
              </a:spcAft>
            </a:pPr>
            <a:r>
              <a:rPr kumimoji="1" lang="ko-KR" altLang="en-US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프로젝트 기간인 </a:t>
            </a:r>
            <a:r>
              <a:rPr kumimoji="1" lang="en-US" altLang="ko-KR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8</a:t>
            </a:r>
            <a:r>
              <a:rPr kumimoji="1" lang="ko-KR" altLang="en-US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월 말부터 </a:t>
            </a:r>
            <a:r>
              <a:rPr kumimoji="1" lang="en-US" altLang="ko-KR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11</a:t>
            </a:r>
            <a:r>
              <a:rPr kumimoji="1" lang="ko-KR" altLang="en-US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월 말까지 예정했던</a:t>
            </a:r>
            <a:endParaRPr kumimoji="1" lang="en-US" altLang="ko-KR" sz="2100" dirty="0">
              <a:solidFill>
                <a:schemeClr val="bg1">
                  <a:alpha val="9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pPr algn="r" fontAlgn="t">
              <a:lnSpc>
                <a:spcPct val="150000"/>
              </a:lnSpc>
              <a:spcAft>
                <a:spcPts val="300"/>
              </a:spcAft>
            </a:pPr>
            <a:r>
              <a:rPr kumimoji="1" lang="ko-KR" altLang="en-US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월별 단계 계획에 대해 소개합니다</a:t>
            </a:r>
            <a:r>
              <a:rPr kumimoji="1" lang="en-US" altLang="ko-KR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.</a:t>
            </a:r>
          </a:p>
        </p:txBody>
      </p:sp>
      <p:cxnSp>
        <p:nvCxnSpPr>
          <p:cNvPr id="963" name="직선 연결선[R] 962">
            <a:extLst>
              <a:ext uri="{FF2B5EF4-FFF2-40B4-BE49-F238E27FC236}">
                <a16:creationId xmlns:a16="http://schemas.microsoft.com/office/drawing/2014/main" id="{E71D6D59-6E0C-820D-84A2-95F81F792029}"/>
              </a:ext>
            </a:extLst>
          </p:cNvPr>
          <p:cNvCxnSpPr/>
          <p:nvPr/>
        </p:nvCxnSpPr>
        <p:spPr>
          <a:xfrm>
            <a:off x="1321588" y="3848100"/>
            <a:ext cx="3580367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1" name="그룹 970">
            <a:extLst>
              <a:ext uri="{FF2B5EF4-FFF2-40B4-BE49-F238E27FC236}">
                <a16:creationId xmlns:a16="http://schemas.microsoft.com/office/drawing/2014/main" id="{7B103DDB-E5AA-3BB0-8911-E2DC8E34FEA8}"/>
              </a:ext>
            </a:extLst>
          </p:cNvPr>
          <p:cNvGrpSpPr/>
          <p:nvPr/>
        </p:nvGrpSpPr>
        <p:grpSpPr>
          <a:xfrm>
            <a:off x="13383759" y="3848100"/>
            <a:ext cx="3580367" cy="4542882"/>
            <a:chOff x="13383759" y="3848100"/>
            <a:chExt cx="3580367" cy="454288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F980EB8-5BEF-36EA-4063-2D2F623A62E4}"/>
                </a:ext>
              </a:extLst>
            </p:cNvPr>
            <p:cNvSpPr txBox="1"/>
            <p:nvPr/>
          </p:nvSpPr>
          <p:spPr>
            <a:xfrm>
              <a:off x="13688042" y="4417368"/>
              <a:ext cx="2971800" cy="961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SzPct val="150000"/>
                <a:buFont typeface="Arial" panose="020B0604020202020204" pitchFamily="34" charset="0"/>
                <a:buChar char="•"/>
              </a:pPr>
              <a:r>
                <a:rPr kumimoji="1" lang="ko-KR" altLang="en-US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웹 기능 구현 및 호환</a:t>
              </a:r>
              <a:endParaRPr kumimoji="1" lang="en-US" altLang="ko-KR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endParaRPr>
            </a:p>
            <a:p>
              <a:pPr marL="285750" indent="-285750">
                <a:lnSpc>
                  <a:spcPct val="150000"/>
                </a:lnSpc>
                <a:buSzPct val="150000"/>
                <a:buFont typeface="Arial" panose="020B0604020202020204" pitchFamily="34" charset="0"/>
                <a:buChar char="•"/>
              </a:pPr>
              <a:r>
                <a:rPr kumimoji="1" lang="en-US" altLang="ko-KR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DB </a:t>
              </a:r>
              <a:r>
                <a:rPr kumimoji="1" lang="ko-KR" altLang="en-US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제작 및 연동</a:t>
              </a:r>
              <a:endParaRPr kumimoji="1" lang="en-US" altLang="ko-KR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83A6B9B-3C3C-4EAF-57F0-E40948CF57BA}"/>
                </a:ext>
              </a:extLst>
            </p:cNvPr>
            <p:cNvSpPr txBox="1"/>
            <p:nvPr/>
          </p:nvSpPr>
          <p:spPr>
            <a:xfrm>
              <a:off x="13688042" y="3924300"/>
              <a:ext cx="2971800" cy="499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SzPct val="150000"/>
              </a:pPr>
              <a:r>
                <a:rPr kumimoji="1" lang="en-US" altLang="ko-KR" sz="2000" dirty="0">
                  <a:solidFill>
                    <a:schemeClr val="bg1">
                      <a:alpha val="90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Front-end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7EFF562-0A06-A15C-2BBC-E651EC0CEDE9}"/>
                </a:ext>
              </a:extLst>
            </p:cNvPr>
            <p:cNvSpPr txBox="1"/>
            <p:nvPr/>
          </p:nvSpPr>
          <p:spPr>
            <a:xfrm>
              <a:off x="13688042" y="5923434"/>
              <a:ext cx="3276084" cy="96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SzPct val="150000"/>
                <a:buFont typeface="Arial" panose="020B0604020202020204" pitchFamily="34" charset="0"/>
                <a:buChar char="•"/>
              </a:pPr>
              <a:r>
                <a:rPr kumimoji="1" lang="en-US" altLang="ko-KR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Front – Back – AI </a:t>
              </a:r>
              <a:r>
                <a:rPr kumimoji="1" lang="ko-KR" altLang="en-US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결합</a:t>
              </a:r>
              <a:endParaRPr kumimoji="1" lang="en-US" altLang="ko-KR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endParaRPr>
            </a:p>
            <a:p>
              <a:pPr marL="285750" indent="-285750">
                <a:lnSpc>
                  <a:spcPct val="150000"/>
                </a:lnSpc>
                <a:buSzPct val="150000"/>
                <a:buFont typeface="Arial" panose="020B0604020202020204" pitchFamily="34" charset="0"/>
                <a:buChar char="•"/>
              </a:pPr>
              <a:r>
                <a:rPr kumimoji="1" lang="en-US" altLang="ko-KR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Jetson nano AI </a:t>
              </a:r>
              <a:r>
                <a:rPr kumimoji="1" lang="ko-KR" altLang="en-US" sz="2000" dirty="0" err="1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시뮬</a:t>
              </a:r>
              <a:endParaRPr kumimoji="1" lang="en-US" altLang="ko-KR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D6DE1CF-8B05-99E1-6053-F6B8F9B51973}"/>
                </a:ext>
              </a:extLst>
            </p:cNvPr>
            <p:cNvSpPr txBox="1"/>
            <p:nvPr/>
          </p:nvSpPr>
          <p:spPr>
            <a:xfrm>
              <a:off x="13688042" y="5448300"/>
              <a:ext cx="2971800" cy="499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SzPct val="150000"/>
              </a:pPr>
              <a:r>
                <a:rPr kumimoji="1" lang="en-US" altLang="ko-KR" sz="2000" dirty="0">
                  <a:solidFill>
                    <a:schemeClr val="bg1">
                      <a:alpha val="90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Back-end</a:t>
              </a:r>
            </a:p>
          </p:txBody>
        </p:sp>
        <p:sp>
          <p:nvSpPr>
            <p:cNvPr id="960" name="TextBox 959">
              <a:extLst>
                <a:ext uri="{FF2B5EF4-FFF2-40B4-BE49-F238E27FC236}">
                  <a16:creationId xmlns:a16="http://schemas.microsoft.com/office/drawing/2014/main" id="{9DCF68B0-38F7-24EA-8915-D56AFBD53730}"/>
                </a:ext>
              </a:extLst>
            </p:cNvPr>
            <p:cNvSpPr txBox="1"/>
            <p:nvPr/>
          </p:nvSpPr>
          <p:spPr>
            <a:xfrm>
              <a:off x="13688042" y="7429500"/>
              <a:ext cx="2971800" cy="961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SzPct val="150000"/>
                <a:buFont typeface="Arial" panose="020B0604020202020204" pitchFamily="34" charset="0"/>
                <a:buChar char="•"/>
              </a:pPr>
              <a:r>
                <a:rPr kumimoji="1" lang="ko-KR" altLang="en-US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운동 카운트 알고리즘</a:t>
              </a:r>
              <a:endParaRPr kumimoji="1" lang="en-US" altLang="ko-KR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endParaRPr>
            </a:p>
            <a:p>
              <a:pPr marL="285750" indent="-285750">
                <a:lnSpc>
                  <a:spcPct val="150000"/>
                </a:lnSpc>
                <a:buSzPct val="150000"/>
                <a:buFont typeface="Arial" panose="020B0604020202020204" pitchFamily="34" charset="0"/>
                <a:buChar char="•"/>
              </a:pPr>
              <a:r>
                <a:rPr kumimoji="1" lang="en-US" altLang="ko-KR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AI </a:t>
              </a:r>
              <a:r>
                <a:rPr kumimoji="1" lang="ko-KR" altLang="en-US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모델 </a:t>
              </a:r>
              <a:r>
                <a:rPr kumimoji="1" lang="en-US" altLang="ko-KR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Fine Tuning</a:t>
              </a:r>
            </a:p>
          </p:txBody>
        </p:sp>
        <p:sp>
          <p:nvSpPr>
            <p:cNvPr id="961" name="TextBox 960">
              <a:extLst>
                <a:ext uri="{FF2B5EF4-FFF2-40B4-BE49-F238E27FC236}">
                  <a16:creationId xmlns:a16="http://schemas.microsoft.com/office/drawing/2014/main" id="{DD062FE3-C1EA-F350-B967-021C50DF4904}"/>
                </a:ext>
              </a:extLst>
            </p:cNvPr>
            <p:cNvSpPr txBox="1"/>
            <p:nvPr/>
          </p:nvSpPr>
          <p:spPr>
            <a:xfrm>
              <a:off x="13688042" y="6972300"/>
              <a:ext cx="2971800" cy="499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SzPct val="150000"/>
              </a:pPr>
              <a:r>
                <a:rPr kumimoji="1" lang="en-US" altLang="ko-KR" sz="2000" dirty="0">
                  <a:solidFill>
                    <a:schemeClr val="bg1">
                      <a:alpha val="90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AI</a:t>
              </a:r>
            </a:p>
          </p:txBody>
        </p:sp>
        <p:cxnSp>
          <p:nvCxnSpPr>
            <p:cNvPr id="966" name="직선 연결선[R] 965">
              <a:extLst>
                <a:ext uri="{FF2B5EF4-FFF2-40B4-BE49-F238E27FC236}">
                  <a16:creationId xmlns:a16="http://schemas.microsoft.com/office/drawing/2014/main" id="{DF94E144-8E11-8043-1F3D-418320A0784F}"/>
                </a:ext>
              </a:extLst>
            </p:cNvPr>
            <p:cNvCxnSpPr>
              <a:cxnSpLocks/>
            </p:cNvCxnSpPr>
            <p:nvPr/>
          </p:nvCxnSpPr>
          <p:spPr>
            <a:xfrm>
              <a:off x="13383759" y="3848100"/>
              <a:ext cx="3580367" cy="0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6" name="TextBox 985">
            <a:extLst>
              <a:ext uri="{FF2B5EF4-FFF2-40B4-BE49-F238E27FC236}">
                <a16:creationId xmlns:a16="http://schemas.microsoft.com/office/drawing/2014/main" id="{6E75EAF7-1EBE-192E-740D-39AADEC145F5}"/>
              </a:ext>
            </a:extLst>
          </p:cNvPr>
          <p:cNvSpPr txBox="1"/>
          <p:nvPr/>
        </p:nvSpPr>
        <p:spPr>
          <a:xfrm>
            <a:off x="1629940" y="4091387"/>
            <a:ext cx="2967731" cy="3000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spcAft>
                <a:spcPts val="30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프로젝트</a:t>
            </a:r>
            <a:r>
              <a:rPr kumimoji="1" lang="ko-KR" altLang="en-US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주제 선정</a:t>
            </a:r>
            <a:endParaRPr kumimoji="1" lang="en-US" altLang="ko-Kore-KR" sz="2000" dirty="0">
              <a:solidFill>
                <a:schemeClr val="bg1">
                  <a:alpha val="8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pPr indent="-342900">
              <a:lnSpc>
                <a:spcPct val="150000"/>
              </a:lnSpc>
              <a:spcAft>
                <a:spcPts val="30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팀원별</a:t>
            </a:r>
            <a:r>
              <a:rPr kumimoji="1" lang="ko-KR" altLang="en-US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</a:t>
            </a:r>
            <a:r>
              <a:rPr kumimoji="1" lang="ko-Kore-KR" altLang="en-US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담당</a:t>
            </a:r>
            <a:r>
              <a:rPr kumimoji="1" lang="ko-KR" altLang="en-US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</a:t>
            </a:r>
            <a:r>
              <a:rPr kumimoji="1" lang="ko-Kore-KR" altLang="en-US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파트</a:t>
            </a:r>
            <a:r>
              <a:rPr kumimoji="1" lang="ko-KR" altLang="en-US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분배</a:t>
            </a:r>
            <a:endParaRPr kumimoji="1" lang="en-US" altLang="ko-Kore-KR" sz="2000" dirty="0">
              <a:solidFill>
                <a:schemeClr val="bg1">
                  <a:alpha val="8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pPr indent="-342900">
              <a:lnSpc>
                <a:spcPct val="150000"/>
              </a:lnSpc>
              <a:spcAft>
                <a:spcPts val="30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사용 프로그램 선택</a:t>
            </a:r>
            <a:endParaRPr kumimoji="1" lang="en-US" altLang="ko-Kore-KR" sz="2000" dirty="0">
              <a:solidFill>
                <a:schemeClr val="bg1">
                  <a:alpha val="8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pPr indent="-342900">
              <a:lnSpc>
                <a:spcPct val="150000"/>
              </a:lnSpc>
              <a:spcAft>
                <a:spcPts val="30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아키텍쳐</a:t>
            </a:r>
            <a:r>
              <a:rPr kumimoji="1" lang="ko-KR" altLang="en-US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구조</a:t>
            </a:r>
            <a:endParaRPr kumimoji="1" lang="en-US" altLang="ko-Kore-KR" sz="2000" dirty="0">
              <a:solidFill>
                <a:schemeClr val="bg1">
                  <a:alpha val="8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pPr indent="-342900">
              <a:lnSpc>
                <a:spcPct val="150000"/>
              </a:lnSpc>
              <a:spcAft>
                <a:spcPts val="30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사용 기기 결정</a:t>
            </a:r>
            <a:endParaRPr kumimoji="1" lang="en-US" altLang="ko-KR" sz="2000" dirty="0">
              <a:solidFill>
                <a:schemeClr val="bg1">
                  <a:alpha val="8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pPr indent="-342900">
              <a:lnSpc>
                <a:spcPct val="150000"/>
              </a:lnSpc>
              <a:spcAft>
                <a:spcPts val="30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GITHUB</a:t>
            </a:r>
            <a:endParaRPr kumimoji="1" lang="ko-Kore-KR" altLang="en-US" sz="2000" dirty="0">
              <a:solidFill>
                <a:schemeClr val="bg1">
                  <a:alpha val="8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grpSp>
        <p:nvGrpSpPr>
          <p:cNvPr id="987" name="그룹 986">
            <a:extLst>
              <a:ext uri="{FF2B5EF4-FFF2-40B4-BE49-F238E27FC236}">
                <a16:creationId xmlns:a16="http://schemas.microsoft.com/office/drawing/2014/main" id="{C3ABAA40-0AEF-B806-CD45-02894D1B1BD5}"/>
              </a:ext>
            </a:extLst>
          </p:cNvPr>
          <p:cNvGrpSpPr/>
          <p:nvPr/>
        </p:nvGrpSpPr>
        <p:grpSpPr>
          <a:xfrm>
            <a:off x="5334000" y="3848100"/>
            <a:ext cx="3580367" cy="4572000"/>
            <a:chOff x="13383759" y="3848100"/>
            <a:chExt cx="3580367" cy="4572000"/>
          </a:xfrm>
        </p:grpSpPr>
        <p:sp>
          <p:nvSpPr>
            <p:cNvPr id="988" name="TextBox 987">
              <a:extLst>
                <a:ext uri="{FF2B5EF4-FFF2-40B4-BE49-F238E27FC236}">
                  <a16:creationId xmlns:a16="http://schemas.microsoft.com/office/drawing/2014/main" id="{0666AE0F-807E-D3C4-705B-0CC3C332FC5E}"/>
                </a:ext>
              </a:extLst>
            </p:cNvPr>
            <p:cNvSpPr txBox="1"/>
            <p:nvPr/>
          </p:nvSpPr>
          <p:spPr>
            <a:xfrm>
              <a:off x="13688042" y="4410618"/>
              <a:ext cx="2971800" cy="961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SzPct val="150000"/>
                <a:buFont typeface="Arial" panose="020B0604020202020204" pitchFamily="34" charset="0"/>
                <a:buChar char="•"/>
              </a:pPr>
              <a:r>
                <a:rPr kumimoji="1" lang="ko-KR" altLang="en-US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프로젝트 세부 기획</a:t>
              </a:r>
              <a:endParaRPr kumimoji="1" lang="en-US" altLang="ko-KR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endParaRPr>
            </a:p>
            <a:p>
              <a:pPr marL="285750" indent="-285750">
                <a:lnSpc>
                  <a:spcPct val="150000"/>
                </a:lnSpc>
                <a:buSzPct val="150000"/>
                <a:buFont typeface="Arial" panose="020B0604020202020204" pitchFamily="34" charset="0"/>
                <a:buChar char="•"/>
              </a:pPr>
              <a:r>
                <a:rPr kumimoji="1" lang="en-US" altLang="ko-KR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Figma - </a:t>
              </a:r>
              <a:r>
                <a:rPr kumimoji="1" lang="ko-KR" altLang="en-US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웹 디자인</a:t>
              </a:r>
              <a:endParaRPr kumimoji="1" lang="en-US" altLang="ko-KR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endParaRPr>
            </a:p>
          </p:txBody>
        </p:sp>
        <p:sp>
          <p:nvSpPr>
            <p:cNvPr id="989" name="TextBox 988">
              <a:extLst>
                <a:ext uri="{FF2B5EF4-FFF2-40B4-BE49-F238E27FC236}">
                  <a16:creationId xmlns:a16="http://schemas.microsoft.com/office/drawing/2014/main" id="{01B9EBE2-B8E8-56A4-D7A6-369D1DEF3536}"/>
                </a:ext>
              </a:extLst>
            </p:cNvPr>
            <p:cNvSpPr txBox="1"/>
            <p:nvPr/>
          </p:nvSpPr>
          <p:spPr>
            <a:xfrm>
              <a:off x="13688042" y="3966917"/>
              <a:ext cx="2971800" cy="499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SzPct val="150000"/>
              </a:pPr>
              <a:r>
                <a:rPr kumimoji="1" lang="en-US" altLang="ko-KR" sz="2000" dirty="0">
                  <a:solidFill>
                    <a:schemeClr val="bg1">
                      <a:alpha val="90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Front-end</a:t>
              </a:r>
            </a:p>
          </p:txBody>
        </p:sp>
        <p:sp>
          <p:nvSpPr>
            <p:cNvPr id="990" name="TextBox 989">
              <a:extLst>
                <a:ext uri="{FF2B5EF4-FFF2-40B4-BE49-F238E27FC236}">
                  <a16:creationId xmlns:a16="http://schemas.microsoft.com/office/drawing/2014/main" id="{0F810AF2-1496-C19E-8AA4-0E8809CF6A16}"/>
                </a:ext>
              </a:extLst>
            </p:cNvPr>
            <p:cNvSpPr txBox="1"/>
            <p:nvPr/>
          </p:nvSpPr>
          <p:spPr>
            <a:xfrm>
              <a:off x="13688041" y="5934618"/>
              <a:ext cx="3124717" cy="96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SzPct val="150000"/>
                <a:buFont typeface="Arial" panose="020B0604020202020204" pitchFamily="34" charset="0"/>
                <a:buChar char="•"/>
              </a:pPr>
              <a:r>
                <a:rPr kumimoji="1" lang="en-US" altLang="ko-KR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Flask </a:t>
              </a:r>
              <a:r>
                <a:rPr kumimoji="1" lang="ko-KR" altLang="en-US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기본 웹 </a:t>
              </a:r>
              <a:r>
                <a:rPr kumimoji="1" lang="en-US" altLang="ko-KR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API</a:t>
              </a:r>
            </a:p>
            <a:p>
              <a:pPr marL="285750" indent="-285750">
                <a:lnSpc>
                  <a:spcPct val="150000"/>
                </a:lnSpc>
                <a:buSzPct val="150000"/>
                <a:buFont typeface="Arial" panose="020B0604020202020204" pitchFamily="34" charset="0"/>
                <a:buChar char="•"/>
              </a:pPr>
              <a:r>
                <a:rPr kumimoji="1" lang="en-US" altLang="ko-KR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Raspberry pi</a:t>
              </a:r>
              <a:r>
                <a:rPr kumimoji="1" lang="ko-KR" altLang="en-US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 환경 구축</a:t>
              </a:r>
              <a:endParaRPr kumimoji="1" lang="en-US" altLang="ko-KR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endParaRPr>
            </a:p>
          </p:txBody>
        </p:sp>
        <p:sp>
          <p:nvSpPr>
            <p:cNvPr id="991" name="TextBox 990">
              <a:extLst>
                <a:ext uri="{FF2B5EF4-FFF2-40B4-BE49-F238E27FC236}">
                  <a16:creationId xmlns:a16="http://schemas.microsoft.com/office/drawing/2014/main" id="{0AFF079F-279E-F3B7-6DC1-996DB8EE8923}"/>
                </a:ext>
              </a:extLst>
            </p:cNvPr>
            <p:cNvSpPr txBox="1"/>
            <p:nvPr/>
          </p:nvSpPr>
          <p:spPr>
            <a:xfrm>
              <a:off x="13688042" y="5490917"/>
              <a:ext cx="2971800" cy="499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SzPct val="150000"/>
              </a:pPr>
              <a:r>
                <a:rPr kumimoji="1" lang="en-US" altLang="ko-KR" sz="2000" dirty="0">
                  <a:solidFill>
                    <a:schemeClr val="bg1">
                      <a:alpha val="90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Back-end</a:t>
              </a:r>
            </a:p>
          </p:txBody>
        </p:sp>
        <p:sp>
          <p:nvSpPr>
            <p:cNvPr id="992" name="TextBox 991">
              <a:extLst>
                <a:ext uri="{FF2B5EF4-FFF2-40B4-BE49-F238E27FC236}">
                  <a16:creationId xmlns:a16="http://schemas.microsoft.com/office/drawing/2014/main" id="{F84598DA-142C-A321-3AFD-5FD9405453E0}"/>
                </a:ext>
              </a:extLst>
            </p:cNvPr>
            <p:cNvSpPr txBox="1"/>
            <p:nvPr/>
          </p:nvSpPr>
          <p:spPr>
            <a:xfrm>
              <a:off x="13688042" y="7458618"/>
              <a:ext cx="2971800" cy="961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SzPct val="150000"/>
                <a:buFont typeface="Arial" panose="020B0604020202020204" pitchFamily="34" charset="0"/>
                <a:buChar char="•"/>
              </a:pPr>
              <a:r>
                <a:rPr kumimoji="1" lang="en-US" altLang="ko-KR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AI </a:t>
              </a:r>
              <a:r>
                <a:rPr kumimoji="1" lang="ko-KR" altLang="en-US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개발 환경 구축</a:t>
              </a:r>
              <a:endParaRPr kumimoji="1" lang="en-US" altLang="ko-KR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endParaRPr>
            </a:p>
            <a:p>
              <a:pPr marL="285750" indent="-285750">
                <a:lnSpc>
                  <a:spcPct val="150000"/>
                </a:lnSpc>
                <a:buSzPct val="150000"/>
                <a:buFont typeface="Arial" panose="020B0604020202020204" pitchFamily="34" charset="0"/>
                <a:buChar char="•"/>
              </a:pPr>
              <a:r>
                <a:rPr kumimoji="1" lang="ko-KR" altLang="en-US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학습 데이터 준비</a:t>
              </a:r>
              <a:endParaRPr kumimoji="1" lang="en-US" altLang="ko-KR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endParaRPr>
            </a:p>
          </p:txBody>
        </p:sp>
        <p:sp>
          <p:nvSpPr>
            <p:cNvPr id="993" name="TextBox 992">
              <a:extLst>
                <a:ext uri="{FF2B5EF4-FFF2-40B4-BE49-F238E27FC236}">
                  <a16:creationId xmlns:a16="http://schemas.microsoft.com/office/drawing/2014/main" id="{58F79B84-E7C3-745C-FFB8-2E8A9499BF70}"/>
                </a:ext>
              </a:extLst>
            </p:cNvPr>
            <p:cNvSpPr txBox="1"/>
            <p:nvPr/>
          </p:nvSpPr>
          <p:spPr>
            <a:xfrm>
              <a:off x="13688042" y="7014917"/>
              <a:ext cx="2971800" cy="499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SzPct val="150000"/>
              </a:pPr>
              <a:r>
                <a:rPr kumimoji="1" lang="en-US" altLang="ko-KR" sz="2000" dirty="0">
                  <a:solidFill>
                    <a:schemeClr val="bg1">
                      <a:alpha val="90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AI</a:t>
              </a:r>
            </a:p>
          </p:txBody>
        </p:sp>
        <p:cxnSp>
          <p:nvCxnSpPr>
            <p:cNvPr id="994" name="직선 연결선[R] 993">
              <a:extLst>
                <a:ext uri="{FF2B5EF4-FFF2-40B4-BE49-F238E27FC236}">
                  <a16:creationId xmlns:a16="http://schemas.microsoft.com/office/drawing/2014/main" id="{808B01B5-1624-119F-BC1A-EF7B1930E353}"/>
                </a:ext>
              </a:extLst>
            </p:cNvPr>
            <p:cNvCxnSpPr>
              <a:cxnSpLocks/>
            </p:cNvCxnSpPr>
            <p:nvPr/>
          </p:nvCxnSpPr>
          <p:spPr>
            <a:xfrm>
              <a:off x="13383759" y="3848100"/>
              <a:ext cx="3580367" cy="0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5" name="그룹 994">
            <a:extLst>
              <a:ext uri="{FF2B5EF4-FFF2-40B4-BE49-F238E27FC236}">
                <a16:creationId xmlns:a16="http://schemas.microsoft.com/office/drawing/2014/main" id="{89F2E177-DFA1-C53A-F1B3-46B5C265160E}"/>
              </a:ext>
            </a:extLst>
          </p:cNvPr>
          <p:cNvGrpSpPr/>
          <p:nvPr/>
        </p:nvGrpSpPr>
        <p:grpSpPr>
          <a:xfrm>
            <a:off x="9366966" y="3848100"/>
            <a:ext cx="3657082" cy="4542882"/>
            <a:chOff x="13383759" y="3848100"/>
            <a:chExt cx="3657082" cy="4542882"/>
          </a:xfrm>
        </p:grpSpPr>
        <p:sp>
          <p:nvSpPr>
            <p:cNvPr id="996" name="TextBox 995">
              <a:extLst>
                <a:ext uri="{FF2B5EF4-FFF2-40B4-BE49-F238E27FC236}">
                  <a16:creationId xmlns:a16="http://schemas.microsoft.com/office/drawing/2014/main" id="{CE0C9180-A563-BE2F-0975-9121C780BEBF}"/>
                </a:ext>
              </a:extLst>
            </p:cNvPr>
            <p:cNvSpPr txBox="1"/>
            <p:nvPr/>
          </p:nvSpPr>
          <p:spPr>
            <a:xfrm>
              <a:off x="13688042" y="4417368"/>
              <a:ext cx="3130350" cy="961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SzPct val="150000"/>
                <a:buFont typeface="Arial" panose="020B0604020202020204" pitchFamily="34" charset="0"/>
                <a:buChar char="•"/>
              </a:pPr>
              <a:r>
                <a:rPr kumimoji="1" lang="en-US" altLang="ko-KR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React</a:t>
              </a:r>
              <a:r>
                <a:rPr kumimoji="1" lang="ko-KR" altLang="en-US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 </a:t>
              </a:r>
              <a:r>
                <a:rPr kumimoji="1" lang="en-US" altLang="ko-KR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-</a:t>
              </a:r>
              <a:r>
                <a:rPr kumimoji="1" lang="ko-KR" altLang="en-US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 웹디자인 구현</a:t>
              </a:r>
              <a:endParaRPr kumimoji="1" lang="en-US" altLang="ko-KR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endParaRPr>
            </a:p>
            <a:p>
              <a:pPr marL="285750" indent="-285750">
                <a:lnSpc>
                  <a:spcPct val="150000"/>
                </a:lnSpc>
                <a:buSzPct val="150000"/>
                <a:buFont typeface="Arial" panose="020B0604020202020204" pitchFamily="34" charset="0"/>
                <a:buChar char="•"/>
              </a:pPr>
              <a:r>
                <a:rPr kumimoji="1" lang="ko-KR" altLang="en-US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웹 실시간 캠 작동</a:t>
              </a:r>
              <a:endParaRPr kumimoji="1" lang="en-US" altLang="ko-KR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endParaRPr>
            </a:p>
          </p:txBody>
        </p:sp>
        <p:sp>
          <p:nvSpPr>
            <p:cNvPr id="997" name="TextBox 996">
              <a:extLst>
                <a:ext uri="{FF2B5EF4-FFF2-40B4-BE49-F238E27FC236}">
                  <a16:creationId xmlns:a16="http://schemas.microsoft.com/office/drawing/2014/main" id="{62C82E45-241F-6B0D-8D40-EA7395198371}"/>
                </a:ext>
              </a:extLst>
            </p:cNvPr>
            <p:cNvSpPr txBox="1"/>
            <p:nvPr/>
          </p:nvSpPr>
          <p:spPr>
            <a:xfrm>
              <a:off x="13688042" y="3957883"/>
              <a:ext cx="2971800" cy="499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SzPct val="150000"/>
              </a:pPr>
              <a:r>
                <a:rPr kumimoji="1" lang="en-US" altLang="ko-KR" sz="2000" dirty="0">
                  <a:solidFill>
                    <a:schemeClr val="bg1">
                      <a:alpha val="90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Front-end</a:t>
              </a:r>
            </a:p>
          </p:txBody>
        </p:sp>
        <p:sp>
          <p:nvSpPr>
            <p:cNvPr id="998" name="TextBox 997">
              <a:extLst>
                <a:ext uri="{FF2B5EF4-FFF2-40B4-BE49-F238E27FC236}">
                  <a16:creationId xmlns:a16="http://schemas.microsoft.com/office/drawing/2014/main" id="{A639F2E8-868B-9CEB-DA22-E065208D6392}"/>
                </a:ext>
              </a:extLst>
            </p:cNvPr>
            <p:cNvSpPr txBox="1"/>
            <p:nvPr/>
          </p:nvSpPr>
          <p:spPr>
            <a:xfrm>
              <a:off x="13688042" y="5978130"/>
              <a:ext cx="3352799" cy="96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SzPct val="150000"/>
                <a:buFont typeface="Arial" panose="020B0604020202020204" pitchFamily="34" charset="0"/>
                <a:buChar char="•"/>
              </a:pPr>
              <a:r>
                <a:rPr kumimoji="1" lang="en-US" altLang="ko-KR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Jetson</a:t>
              </a:r>
              <a:r>
                <a:rPr kumimoji="1" lang="ko-KR" altLang="en-US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 </a:t>
              </a:r>
              <a:r>
                <a:rPr kumimoji="1" lang="en-US" altLang="ko-KR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nano </a:t>
              </a:r>
              <a:r>
                <a:rPr kumimoji="1" lang="ko-KR" altLang="en-US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플랫폼 이전</a:t>
              </a:r>
              <a:endParaRPr kumimoji="1" lang="en-US" altLang="ko-KR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endParaRPr>
            </a:p>
            <a:p>
              <a:pPr marL="285750" indent="-285750">
                <a:lnSpc>
                  <a:spcPct val="150000"/>
                </a:lnSpc>
                <a:buSzPct val="150000"/>
                <a:buFont typeface="Arial" panose="020B0604020202020204" pitchFamily="34" charset="0"/>
                <a:buChar char="•"/>
              </a:pPr>
              <a:r>
                <a:rPr kumimoji="1" lang="en-US" altLang="ko-KR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Rasp</a:t>
              </a:r>
              <a:r>
                <a:rPr kumimoji="1" lang="ko-KR" altLang="en-US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 </a:t>
              </a:r>
              <a:r>
                <a:rPr kumimoji="1" lang="en-US" altLang="ko-KR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+</a:t>
              </a:r>
              <a:r>
                <a:rPr kumimoji="1" lang="ko-KR" altLang="en-US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 </a:t>
              </a:r>
              <a:r>
                <a:rPr kumimoji="1" lang="en-US" altLang="ko-KR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Jetson</a:t>
              </a:r>
              <a:r>
                <a:rPr kumimoji="1" lang="ko-KR" altLang="en-US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 혼합구조</a:t>
              </a:r>
              <a:endParaRPr kumimoji="1" lang="en-US" altLang="ko-KR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endParaRPr>
            </a:p>
          </p:txBody>
        </p:sp>
        <p:sp>
          <p:nvSpPr>
            <p:cNvPr id="999" name="TextBox 998">
              <a:extLst>
                <a:ext uri="{FF2B5EF4-FFF2-40B4-BE49-F238E27FC236}">
                  <a16:creationId xmlns:a16="http://schemas.microsoft.com/office/drawing/2014/main" id="{E775E597-5CCF-5EA5-DCBA-9F219DA49333}"/>
                </a:ext>
              </a:extLst>
            </p:cNvPr>
            <p:cNvSpPr txBox="1"/>
            <p:nvPr/>
          </p:nvSpPr>
          <p:spPr>
            <a:xfrm>
              <a:off x="13688042" y="5465091"/>
              <a:ext cx="2971800" cy="499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SzPct val="150000"/>
              </a:pPr>
              <a:r>
                <a:rPr kumimoji="1" lang="en-US" altLang="ko-KR" sz="2000" dirty="0">
                  <a:solidFill>
                    <a:schemeClr val="bg1">
                      <a:alpha val="90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Back-end</a:t>
              </a:r>
            </a:p>
          </p:txBody>
        </p:sp>
        <p:sp>
          <p:nvSpPr>
            <p:cNvPr id="1000" name="TextBox 999">
              <a:extLst>
                <a:ext uri="{FF2B5EF4-FFF2-40B4-BE49-F238E27FC236}">
                  <a16:creationId xmlns:a16="http://schemas.microsoft.com/office/drawing/2014/main" id="{A915A282-3BDF-1BB8-938B-96AE2288935F}"/>
                </a:ext>
              </a:extLst>
            </p:cNvPr>
            <p:cNvSpPr txBox="1"/>
            <p:nvPr/>
          </p:nvSpPr>
          <p:spPr>
            <a:xfrm>
              <a:off x="13688042" y="7429500"/>
              <a:ext cx="2971800" cy="961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SzPct val="150000"/>
                <a:buFont typeface="Arial" panose="020B0604020202020204" pitchFamily="34" charset="0"/>
                <a:buChar char="•"/>
              </a:pPr>
              <a:r>
                <a:rPr kumimoji="1" lang="ko-KR" altLang="en-US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학습 데이터 전처리</a:t>
              </a:r>
              <a:endParaRPr kumimoji="1" lang="en-US" altLang="ko-KR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endParaRPr>
            </a:p>
            <a:p>
              <a:pPr marL="285750" indent="-285750">
                <a:lnSpc>
                  <a:spcPct val="150000"/>
                </a:lnSpc>
                <a:buSzPct val="150000"/>
                <a:buFont typeface="Arial" panose="020B0604020202020204" pitchFamily="34" charset="0"/>
                <a:buChar char="•"/>
              </a:pPr>
              <a:r>
                <a:rPr kumimoji="1" lang="en-US" altLang="ko-KR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AI </a:t>
              </a:r>
              <a:r>
                <a:rPr kumimoji="1" lang="ko-KR" altLang="en-US" sz="2000" dirty="0">
                  <a:solidFill>
                    <a:schemeClr val="bg1">
                      <a:alpha val="8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</a:rPr>
                <a:t>모델 제작</a:t>
              </a:r>
              <a:endParaRPr kumimoji="1" lang="en-US" altLang="ko-KR" sz="20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endParaRPr>
            </a:p>
          </p:txBody>
        </p:sp>
        <p:sp>
          <p:nvSpPr>
            <p:cNvPr id="1001" name="TextBox 1000">
              <a:extLst>
                <a:ext uri="{FF2B5EF4-FFF2-40B4-BE49-F238E27FC236}">
                  <a16:creationId xmlns:a16="http://schemas.microsoft.com/office/drawing/2014/main" id="{F8993A9B-C0AA-C43A-3008-FE495D4C7DA3}"/>
                </a:ext>
              </a:extLst>
            </p:cNvPr>
            <p:cNvSpPr txBox="1"/>
            <p:nvPr/>
          </p:nvSpPr>
          <p:spPr>
            <a:xfrm>
              <a:off x="13688042" y="6972300"/>
              <a:ext cx="2971800" cy="499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SzPct val="150000"/>
              </a:pPr>
              <a:r>
                <a:rPr kumimoji="1" lang="en-US" altLang="ko-KR" sz="2000" dirty="0">
                  <a:solidFill>
                    <a:schemeClr val="bg1">
                      <a:alpha val="90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AI</a:t>
              </a:r>
            </a:p>
          </p:txBody>
        </p:sp>
        <p:cxnSp>
          <p:nvCxnSpPr>
            <p:cNvPr id="1002" name="직선 연결선[R] 1001">
              <a:extLst>
                <a:ext uri="{FF2B5EF4-FFF2-40B4-BE49-F238E27FC236}">
                  <a16:creationId xmlns:a16="http://schemas.microsoft.com/office/drawing/2014/main" id="{5B66CC0C-7EDB-0BCF-13C8-20C4B701D9A8}"/>
                </a:ext>
              </a:extLst>
            </p:cNvPr>
            <p:cNvCxnSpPr>
              <a:cxnSpLocks/>
            </p:cNvCxnSpPr>
            <p:nvPr/>
          </p:nvCxnSpPr>
          <p:spPr>
            <a:xfrm>
              <a:off x="13383759" y="3848100"/>
              <a:ext cx="3580367" cy="0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4929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실내, 바닥, 바닥재, 유아이(가) 표시된 사진&#10;&#10;자동 생성된 설명">
            <a:extLst>
              <a:ext uri="{FF2B5EF4-FFF2-40B4-BE49-F238E27FC236}">
                <a16:creationId xmlns:a16="http://schemas.microsoft.com/office/drawing/2014/main" id="{E43349AF-CEA1-8C2D-719C-E136E2544C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66" y="-19050"/>
            <a:ext cx="18355733" cy="103251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6800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90A3E2-78D7-686A-990F-97EA583F1CA2}"/>
              </a:ext>
            </a:extLst>
          </p:cNvPr>
          <p:cNvSpPr txBox="1"/>
          <p:nvPr/>
        </p:nvSpPr>
        <p:spPr>
          <a:xfrm>
            <a:off x="7919819" y="9116080"/>
            <a:ext cx="244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endParaRPr kumimoji="1" lang="ko-Kore-KR" altLang="en-US" sz="28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EF9117-158F-8CEB-9CAC-F7681C57A129}"/>
              </a:ext>
            </a:extLst>
          </p:cNvPr>
          <p:cNvGrpSpPr/>
          <p:nvPr/>
        </p:nvGrpSpPr>
        <p:grpSpPr>
          <a:xfrm>
            <a:off x="-33866" y="4104754"/>
            <a:ext cx="18355733" cy="2077492"/>
            <a:chOff x="-33866" y="4427428"/>
            <a:chExt cx="18355733" cy="20774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090685-CB28-D262-2C91-477BA80B59E3}"/>
                </a:ext>
              </a:extLst>
            </p:cNvPr>
            <p:cNvSpPr txBox="1"/>
            <p:nvPr/>
          </p:nvSpPr>
          <p:spPr>
            <a:xfrm>
              <a:off x="0" y="4427428"/>
              <a:ext cx="18288000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9500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  <a:cs typeface="Helvetica Neue Medium" panose="02000503000000020004" pitchFamily="2" charset="0"/>
                </a:rPr>
                <a:t>프로젝트 상세 설계</a:t>
              </a:r>
              <a:endParaRPr kumimoji="1" lang="ko-Kore-KR" altLang="en-US" sz="95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7567C3-0BE0-3830-2471-F6DE5CC47169}"/>
                </a:ext>
              </a:extLst>
            </p:cNvPr>
            <p:cNvSpPr txBox="1"/>
            <p:nvPr/>
          </p:nvSpPr>
          <p:spPr>
            <a:xfrm>
              <a:off x="-33866" y="5981700"/>
              <a:ext cx="1835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PostureFlow</a:t>
              </a:r>
              <a:r>
                <a:rPr kumimoji="1" lang="en-US" altLang="ko-KR" sz="2800" dirty="0">
                  <a:solidFill>
                    <a:schemeClr val="bg1"/>
                  </a:solidFill>
                </a:rPr>
                <a:t> </a:t>
              </a:r>
              <a:r>
                <a:rPr kumimoji="1" lang="en-US" altLang="ko-KR" sz="28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/ </a:t>
              </a:r>
              <a:r>
                <a:rPr kumimoji="1" lang="ko-KR" altLang="en-US" sz="28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상세 디자인</a:t>
              </a:r>
              <a:r>
                <a:rPr kumimoji="1" lang="en-US" altLang="ko-KR" sz="28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/ </a:t>
              </a:r>
              <a:r>
                <a:rPr kumimoji="1" lang="ko-KR" altLang="en-US" sz="28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개념 설계</a:t>
              </a:r>
              <a:r>
                <a:rPr kumimoji="1" lang="en-US" altLang="ko-KR" sz="28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/ </a:t>
              </a:r>
              <a:r>
                <a:rPr kumimoji="1" lang="ko-KR" altLang="en-US" sz="28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운동결과 산출 매커니즘 </a:t>
              </a:r>
              <a:r>
                <a:rPr kumimoji="1" lang="en-US" altLang="ko-KR" sz="28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/</a:t>
              </a:r>
              <a:r>
                <a:rPr kumimoji="1" lang="ko-KR" altLang="en-US" sz="28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kumimoji="1" lang="en-US" altLang="ko-KR" sz="28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AI</a:t>
              </a:r>
              <a:r>
                <a:rPr kumimoji="1" lang="ko-KR" altLang="en-US" sz="28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모델 매커니즘</a:t>
              </a:r>
              <a:endParaRPr kumimoji="1" lang="ko-Kore-KR" altLang="en-US" sz="28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8938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C680B8DC-3013-1F8A-BF62-23C5963DB3D8}"/>
              </a:ext>
            </a:extLst>
          </p:cNvPr>
          <p:cNvGrpSpPr/>
          <p:nvPr/>
        </p:nvGrpSpPr>
        <p:grpSpPr>
          <a:xfrm>
            <a:off x="0" y="5906048"/>
            <a:ext cx="18285714" cy="4380952"/>
            <a:chOff x="0" y="5906048"/>
            <a:chExt cx="18285714" cy="43809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906048"/>
              <a:ext cx="18285714" cy="438095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F8E7B87-4A7A-4F72-4C51-751A26461759}"/>
                </a:ext>
              </a:extLst>
            </p:cNvPr>
            <p:cNvSpPr/>
            <p:nvPr/>
          </p:nvSpPr>
          <p:spPr>
            <a:xfrm>
              <a:off x="8915400" y="7505700"/>
              <a:ext cx="1219200" cy="1143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C9CF441-07D7-B9E4-55CB-9AFFEA69DBCC}"/>
              </a:ext>
            </a:extLst>
          </p:cNvPr>
          <p:cNvSpPr txBox="1"/>
          <p:nvPr/>
        </p:nvSpPr>
        <p:spPr>
          <a:xfrm>
            <a:off x="7919819" y="9116080"/>
            <a:ext cx="244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endParaRPr kumimoji="1" lang="ko-Kore-KR" altLang="en-US" sz="2800" dirty="0"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A6896-5EAD-B268-4531-D4860298E497}"/>
              </a:ext>
            </a:extLst>
          </p:cNvPr>
          <p:cNvSpPr txBox="1"/>
          <p:nvPr/>
        </p:nvSpPr>
        <p:spPr>
          <a:xfrm>
            <a:off x="1258855" y="1430060"/>
            <a:ext cx="453234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200" spc="-15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endParaRPr kumimoji="1" lang="en-US" altLang="ko-Kore-KR" sz="500" spc="-150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1B1BE78-5C6E-2F3E-F13A-E53F3A471FD7}"/>
              </a:ext>
            </a:extLst>
          </p:cNvPr>
          <p:cNvGrpSpPr/>
          <p:nvPr/>
        </p:nvGrpSpPr>
        <p:grpSpPr>
          <a:xfrm>
            <a:off x="4798007" y="5067300"/>
            <a:ext cx="3016767" cy="1866275"/>
            <a:chOff x="7371784" y="3065502"/>
            <a:chExt cx="3016767" cy="18662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8A402C3-DB85-FD38-8635-6BAABDC6F5A0}"/>
                </a:ext>
              </a:extLst>
            </p:cNvPr>
            <p:cNvSpPr txBox="1"/>
            <p:nvPr/>
          </p:nvSpPr>
          <p:spPr>
            <a:xfrm>
              <a:off x="8077200" y="3065502"/>
              <a:ext cx="155952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3000" dirty="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Posture</a:t>
              </a:r>
              <a:endParaRPr kumimoji="1" lang="ko-Kore-KR" altLang="en-US" sz="3000" dirty="0">
                <a:solidFill>
                  <a:schemeClr val="bg1"/>
                </a:solidFill>
                <a:latin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A246EF-90D5-1C2F-D382-A33DFBAF4292}"/>
                </a:ext>
              </a:extLst>
            </p:cNvPr>
            <p:cNvSpPr txBox="1"/>
            <p:nvPr/>
          </p:nvSpPr>
          <p:spPr>
            <a:xfrm>
              <a:off x="7371784" y="4208502"/>
              <a:ext cx="3016767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>
                  <a:solidFill>
                    <a:schemeClr val="tx1">
                      <a:alpha val="80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Noun.</a:t>
              </a:r>
            </a:p>
            <a:p>
              <a:pPr algn="ctr"/>
              <a:endParaRPr kumimoji="1" lang="en-US" altLang="ko-KR" sz="500" dirty="0">
                <a:solidFill>
                  <a:schemeClr val="tx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algn="ctr"/>
              <a:r>
                <a:rPr kumimoji="1" lang="ko-KR" altLang="en-US" dirty="0">
                  <a:solidFill>
                    <a:schemeClr val="tx1">
                      <a:alpha val="80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몸과 마음의 자세</a:t>
              </a:r>
              <a:endParaRPr kumimoji="1" lang="ko-Kore-KR" altLang="en-US" dirty="0">
                <a:solidFill>
                  <a:schemeClr val="tx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5AB1570-2C85-81B5-F8B4-0EB1BB2662B9}"/>
              </a:ext>
            </a:extLst>
          </p:cNvPr>
          <p:cNvGrpSpPr/>
          <p:nvPr/>
        </p:nvGrpSpPr>
        <p:grpSpPr>
          <a:xfrm>
            <a:off x="9577420" y="5067300"/>
            <a:ext cx="3016767" cy="1866275"/>
            <a:chOff x="10642465" y="3065502"/>
            <a:chExt cx="3016767" cy="18662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5589F3-7B9F-6F06-FA9C-AE5709C056AA}"/>
                </a:ext>
              </a:extLst>
            </p:cNvPr>
            <p:cNvSpPr txBox="1"/>
            <p:nvPr/>
          </p:nvSpPr>
          <p:spPr>
            <a:xfrm>
              <a:off x="11638923" y="3065502"/>
              <a:ext cx="103265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3000" dirty="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Flow</a:t>
              </a:r>
              <a:endParaRPr kumimoji="1" lang="ko-Kore-KR" altLang="en-US" sz="3000" dirty="0">
                <a:solidFill>
                  <a:schemeClr val="bg1"/>
                </a:solidFill>
                <a:latin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82D21B-65BC-4994-2A3F-965442660774}"/>
                </a:ext>
              </a:extLst>
            </p:cNvPr>
            <p:cNvSpPr txBox="1"/>
            <p:nvPr/>
          </p:nvSpPr>
          <p:spPr>
            <a:xfrm>
              <a:off x="10642465" y="4208502"/>
              <a:ext cx="3016767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>
                  <a:solidFill>
                    <a:schemeClr val="tx1">
                      <a:alpha val="80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Noun.</a:t>
              </a:r>
            </a:p>
            <a:p>
              <a:pPr algn="ctr"/>
              <a:endParaRPr kumimoji="1" lang="en-US" altLang="ko-KR" sz="500" dirty="0">
                <a:solidFill>
                  <a:schemeClr val="tx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algn="ctr"/>
              <a:r>
                <a:rPr kumimoji="1" lang="ko-KR" altLang="en-US" dirty="0">
                  <a:solidFill>
                    <a:schemeClr val="tx1">
                      <a:alpha val="80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흐름</a:t>
              </a:r>
              <a:r>
                <a:rPr kumimoji="1" lang="en-US" altLang="ko-KR" dirty="0">
                  <a:solidFill>
                    <a:schemeClr val="tx1">
                      <a:alpha val="80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,</a:t>
              </a:r>
              <a:r>
                <a:rPr kumimoji="1" lang="ko-KR" altLang="en-US" dirty="0">
                  <a:solidFill>
                    <a:schemeClr val="tx1">
                      <a:alpha val="80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몰입</a:t>
              </a:r>
              <a:endParaRPr kumimoji="1" lang="ko-Kore-KR" altLang="en-US" dirty="0">
                <a:solidFill>
                  <a:schemeClr val="tx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C5DB5B4-F0B7-58B2-6DEA-C3F0B50B4261}"/>
              </a:ext>
            </a:extLst>
          </p:cNvPr>
          <p:cNvGrpSpPr/>
          <p:nvPr/>
        </p:nvGrpSpPr>
        <p:grpSpPr>
          <a:xfrm>
            <a:off x="14356833" y="5067300"/>
            <a:ext cx="3016767" cy="2133600"/>
            <a:chOff x="13868400" y="3065502"/>
            <a:chExt cx="3016767" cy="21336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A604E2-E8C4-E077-901B-D2FD81572261}"/>
                </a:ext>
              </a:extLst>
            </p:cNvPr>
            <p:cNvSpPr txBox="1"/>
            <p:nvPr/>
          </p:nvSpPr>
          <p:spPr>
            <a:xfrm>
              <a:off x="14066428" y="3065502"/>
              <a:ext cx="262071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3000" dirty="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PostureFlow</a:t>
              </a:r>
              <a:r>
                <a:rPr kumimoji="1" lang="en-US" altLang="ko-Kore-KR" sz="3000" dirty="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?</a:t>
              </a:r>
              <a:endParaRPr kumimoji="1" lang="ko-Kore-KR" altLang="en-US" sz="3000" dirty="0">
                <a:solidFill>
                  <a:schemeClr val="bg1"/>
                </a:solidFill>
                <a:latin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50F1DD-A4B3-AB71-42A0-A6F6C8A2C72B}"/>
                </a:ext>
              </a:extLst>
            </p:cNvPr>
            <p:cNvSpPr txBox="1"/>
            <p:nvPr/>
          </p:nvSpPr>
          <p:spPr>
            <a:xfrm>
              <a:off x="13868400" y="4198828"/>
              <a:ext cx="3016767" cy="1000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tx1">
                      <a:alpha val="80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몸과 마음의 자세</a:t>
              </a:r>
              <a:r>
                <a:rPr kumimoji="1" lang="en-US" altLang="ko-KR" dirty="0">
                  <a:solidFill>
                    <a:schemeClr val="tx1">
                      <a:alpha val="80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,</a:t>
              </a:r>
            </a:p>
            <a:p>
              <a:pPr algn="ctr"/>
              <a:r>
                <a:rPr kumimoji="1" lang="ko-KR" altLang="en-US" dirty="0">
                  <a:solidFill>
                    <a:schemeClr val="tx1">
                      <a:alpha val="80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즉</a:t>
              </a:r>
              <a:r>
                <a:rPr kumimoji="1" lang="en-US" altLang="ko-KR" dirty="0">
                  <a:solidFill>
                    <a:schemeClr val="tx1">
                      <a:alpha val="80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,</a:t>
              </a:r>
              <a:r>
                <a:rPr kumimoji="1" lang="ko-KR" altLang="en-US" dirty="0">
                  <a:solidFill>
                    <a:schemeClr val="tx1">
                      <a:alpha val="80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흐름을 바로잡자</a:t>
              </a:r>
              <a:r>
                <a:rPr kumimoji="1" lang="en-US" altLang="ko-KR" dirty="0">
                  <a:solidFill>
                    <a:schemeClr val="tx1">
                      <a:alpha val="80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.</a:t>
              </a:r>
            </a:p>
            <a:p>
              <a:pPr algn="ctr"/>
              <a:endParaRPr kumimoji="1" lang="en-US" altLang="ko-KR" sz="500" dirty="0">
                <a:solidFill>
                  <a:schemeClr val="tx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algn="ctr"/>
              <a:r>
                <a:rPr kumimoji="1" lang="ko-KR" altLang="en-US" b="1" dirty="0">
                  <a:solidFill>
                    <a:schemeClr val="tx1">
                      <a:alpha val="80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몰입</a:t>
              </a:r>
              <a:r>
                <a:rPr kumimoji="1" lang="en-US" altLang="ko-KR" b="1" dirty="0">
                  <a:solidFill>
                    <a:schemeClr val="tx1">
                      <a:alpha val="80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(Flow)</a:t>
              </a:r>
              <a:r>
                <a:rPr kumimoji="1" lang="ko-KR" altLang="en-US" dirty="0">
                  <a:solidFill>
                    <a:schemeClr val="tx1">
                      <a:alpha val="80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에 다다르자</a:t>
              </a:r>
              <a:r>
                <a:rPr kumimoji="1" lang="en-US" altLang="ko-KR" dirty="0">
                  <a:solidFill>
                    <a:schemeClr val="tx1">
                      <a:alpha val="80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.</a:t>
              </a:r>
              <a:endParaRPr kumimoji="1" lang="ko-Kore-KR" altLang="en-US" dirty="0">
                <a:solidFill>
                  <a:schemeClr val="tx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CBE96BA-6B7D-D806-81AE-3E4999FEF69F}"/>
              </a:ext>
            </a:extLst>
          </p:cNvPr>
          <p:cNvSpPr txBox="1"/>
          <p:nvPr/>
        </p:nvSpPr>
        <p:spPr>
          <a:xfrm>
            <a:off x="1258855" y="2476500"/>
            <a:ext cx="38474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100" dirty="0">
                <a:solidFill>
                  <a:schemeClr val="bg1">
                    <a:alpha val="9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r>
              <a:rPr kumimoji="1" lang="ko-KR" altLang="en-US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</a:t>
            </a:r>
            <a:r>
              <a:rPr kumimoji="1" lang="en-US" altLang="ko-KR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</a:t>
            </a:r>
            <a:r>
              <a:rPr kumimoji="1" lang="ko-KR" altLang="en-US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무슨 의미일까요</a:t>
            </a:r>
            <a:r>
              <a:rPr kumimoji="1" lang="en-US" altLang="ko-KR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?</a:t>
            </a:r>
            <a:endParaRPr kumimoji="1" lang="ko-Kore-KR" altLang="en-US" sz="2100" dirty="0">
              <a:solidFill>
                <a:schemeClr val="bg1">
                  <a:alpha val="9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9293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ject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1588" y="3154366"/>
            <a:ext cx="3580367" cy="54773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1460" y="3154366"/>
            <a:ext cx="3580367" cy="547738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1331" y="3154366"/>
            <a:ext cx="3580367" cy="547738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83759" y="3154366"/>
            <a:ext cx="3580367" cy="5477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6E7D09-ECAC-13FD-EAE1-06ACFB963027}"/>
              </a:ext>
            </a:extLst>
          </p:cNvPr>
          <p:cNvSpPr txBox="1"/>
          <p:nvPr/>
        </p:nvSpPr>
        <p:spPr>
          <a:xfrm>
            <a:off x="7919819" y="9116080"/>
            <a:ext cx="244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endParaRPr kumimoji="1" lang="ko-Kore-KR" altLang="en-US" sz="28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7CC3B-D8C3-A6E8-6097-FFF1DC825892}"/>
              </a:ext>
            </a:extLst>
          </p:cNvPr>
          <p:cNvSpPr txBox="1"/>
          <p:nvPr/>
        </p:nvSpPr>
        <p:spPr>
          <a:xfrm>
            <a:off x="1297035" y="1430060"/>
            <a:ext cx="388456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200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상세 디자인</a:t>
            </a:r>
            <a:endParaRPr kumimoji="1" lang="ko-Kore-KR" altLang="en-US" sz="6200" spc="-150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C47E09-8DE7-FE54-644F-7F0E413E13AC}"/>
              </a:ext>
            </a:extLst>
          </p:cNvPr>
          <p:cNvSpPr txBox="1"/>
          <p:nvPr/>
        </p:nvSpPr>
        <p:spPr>
          <a:xfrm>
            <a:off x="1866879" y="3469199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rPr>
              <a:t>Noto Sans KR</a:t>
            </a:r>
            <a:endParaRPr kumimoji="1" lang="ko-Kore-KR" altLang="en-US" sz="2800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  <a:cs typeface="Helvetica Neue Medium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F52B4B-9722-34A1-97CB-5929E5C0504E}"/>
              </a:ext>
            </a:extLst>
          </p:cNvPr>
          <p:cNvSpPr txBox="1"/>
          <p:nvPr/>
        </p:nvSpPr>
        <p:spPr>
          <a:xfrm>
            <a:off x="6592072" y="3461117"/>
            <a:ext cx="1079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spc="3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Lato</a:t>
            </a:r>
            <a:endParaRPr kumimoji="1" lang="ko-Kore-KR" altLang="en-US" sz="2800" spc="3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F35C16-0F7F-97C0-B997-73DC9D32149E}"/>
              </a:ext>
            </a:extLst>
          </p:cNvPr>
          <p:cNvSpPr txBox="1"/>
          <p:nvPr/>
        </p:nvSpPr>
        <p:spPr>
          <a:xfrm>
            <a:off x="9761550" y="3477280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Glassmorphism</a:t>
            </a:r>
            <a:endParaRPr kumimoji="1" lang="ko-Kore-KR" altLang="en-US" sz="28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319864-D15E-D573-527C-16690EF0CFC1}"/>
              </a:ext>
            </a:extLst>
          </p:cNvPr>
          <p:cNvSpPr txBox="1"/>
          <p:nvPr/>
        </p:nvSpPr>
        <p:spPr>
          <a:xfrm>
            <a:off x="14579869" y="3477280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spc="3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rPr>
              <a:t>Logo</a:t>
            </a:r>
            <a:endParaRPr kumimoji="1" lang="ko-Kore-KR" altLang="en-US" sz="2800" spc="300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  <a:cs typeface="Helvetica Neue Medium" panose="020005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22C19A-71F8-261A-7B98-46F3D55D7BB5}"/>
              </a:ext>
            </a:extLst>
          </p:cNvPr>
          <p:cNvSpPr txBox="1"/>
          <p:nvPr/>
        </p:nvSpPr>
        <p:spPr>
          <a:xfrm>
            <a:off x="10668000" y="1257300"/>
            <a:ext cx="6400800" cy="1100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t">
              <a:lnSpc>
                <a:spcPct val="150000"/>
              </a:lnSpc>
              <a:spcAft>
                <a:spcPts val="300"/>
              </a:spcAft>
            </a:pPr>
            <a:r>
              <a:rPr kumimoji="1" lang="en-US" altLang="ko-KR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Front-end</a:t>
            </a:r>
            <a:r>
              <a:rPr kumimoji="1" lang="ko-KR" altLang="en-US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파트의 상세 디자인 기획에 대해 소개합니다</a:t>
            </a:r>
            <a:r>
              <a:rPr kumimoji="1" lang="en-US" altLang="ko-KR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.</a:t>
            </a:r>
          </a:p>
          <a:p>
            <a:pPr algn="r" fontAlgn="t">
              <a:lnSpc>
                <a:spcPct val="150000"/>
              </a:lnSpc>
              <a:spcAft>
                <a:spcPts val="300"/>
              </a:spcAft>
            </a:pPr>
            <a:r>
              <a:rPr kumimoji="1" lang="ko-KR" altLang="en-US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디자인에 사용한 폰트 및 위젯 등을 포함합니다</a:t>
            </a:r>
            <a:r>
              <a:rPr kumimoji="1" lang="en-US" altLang="ko-KR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.</a:t>
            </a:r>
            <a:endParaRPr kumimoji="1" lang="ko-Kore-KR" altLang="en-US" sz="2100" dirty="0">
              <a:solidFill>
                <a:schemeClr val="tx1">
                  <a:alpha val="9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2445A87-938F-DB0F-E3E5-AE9E79E8B238}"/>
              </a:ext>
            </a:extLst>
          </p:cNvPr>
          <p:cNvGrpSpPr/>
          <p:nvPr/>
        </p:nvGrpSpPr>
        <p:grpSpPr>
          <a:xfrm>
            <a:off x="1323004" y="4289164"/>
            <a:ext cx="3577534" cy="2683136"/>
            <a:chOff x="1323004" y="4155636"/>
            <a:chExt cx="3577534" cy="26831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3004" y="4155636"/>
              <a:ext cx="3577534" cy="2683136"/>
            </a:xfrm>
            <a:prstGeom prst="rect">
              <a:avLst/>
            </a:prstGeom>
          </p:spPr>
        </p:pic>
        <p:pic>
          <p:nvPicPr>
            <p:cNvPr id="31" name="그림 30" descr="폰트, 상징, 그래픽, 로고이(가) 표시된 사진&#10;&#10;자동 생성된 설명">
              <a:extLst>
                <a:ext uri="{FF2B5EF4-FFF2-40B4-BE49-F238E27FC236}">
                  <a16:creationId xmlns:a16="http://schemas.microsoft.com/office/drawing/2014/main" id="{CCFBACA4-12C6-F5BB-094D-CC24C3C790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38" b="24040"/>
            <a:stretch/>
          </p:blipFill>
          <p:spPr>
            <a:xfrm>
              <a:off x="2160644" y="4914900"/>
              <a:ext cx="1954156" cy="1071284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6DD1FAE-9332-9937-480B-47830BE4103B}"/>
              </a:ext>
            </a:extLst>
          </p:cNvPr>
          <p:cNvGrpSpPr/>
          <p:nvPr/>
        </p:nvGrpSpPr>
        <p:grpSpPr>
          <a:xfrm>
            <a:off x="9362748" y="4287796"/>
            <a:ext cx="3577534" cy="2683136"/>
            <a:chOff x="9362748" y="4154268"/>
            <a:chExt cx="3577534" cy="268313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62748" y="4154268"/>
              <a:ext cx="3577534" cy="2683136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07DA2B7-6BB7-BE4D-FAB6-C5FE090B1F4C}"/>
                </a:ext>
              </a:extLst>
            </p:cNvPr>
            <p:cNvSpPr/>
            <p:nvPr/>
          </p:nvSpPr>
          <p:spPr>
            <a:xfrm>
              <a:off x="10668000" y="4806402"/>
              <a:ext cx="914400" cy="1381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37" name="그림 36" descr="스크린샷, 다채로움, 그래픽, 창의성이(가) 표시된 사진&#10;&#10;자동 생성된 설명">
              <a:extLst>
                <a:ext uri="{FF2B5EF4-FFF2-40B4-BE49-F238E27FC236}">
                  <a16:creationId xmlns:a16="http://schemas.microsoft.com/office/drawing/2014/main" id="{9354D6D8-9D1F-B736-1544-A7CB2964A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8256" y="4432577"/>
              <a:ext cx="2126519" cy="2126519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B9C9016-A700-14E7-5B5F-0848CECCC0CE}"/>
              </a:ext>
            </a:extLst>
          </p:cNvPr>
          <p:cNvGrpSpPr/>
          <p:nvPr/>
        </p:nvGrpSpPr>
        <p:grpSpPr>
          <a:xfrm>
            <a:off x="13385176" y="4289164"/>
            <a:ext cx="3577534" cy="2683136"/>
            <a:chOff x="13385176" y="4155636"/>
            <a:chExt cx="3577534" cy="268313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85176" y="4155636"/>
              <a:ext cx="3577534" cy="2683136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AB5A14D-0697-83EF-9116-6E662189CD8C}"/>
                </a:ext>
              </a:extLst>
            </p:cNvPr>
            <p:cNvSpPr/>
            <p:nvPr/>
          </p:nvSpPr>
          <p:spPr>
            <a:xfrm>
              <a:off x="14554200" y="4991100"/>
              <a:ext cx="12192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43" name="그림 4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6F7ECD8-3D31-D1E8-C43F-C24B9FFD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49077" y="4772338"/>
              <a:ext cx="1449733" cy="1449733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691D0CD-2A4E-6B7E-6455-913991CF6C59}"/>
              </a:ext>
            </a:extLst>
          </p:cNvPr>
          <p:cNvGrpSpPr/>
          <p:nvPr/>
        </p:nvGrpSpPr>
        <p:grpSpPr>
          <a:xfrm>
            <a:off x="5342876" y="4289164"/>
            <a:ext cx="3577534" cy="2683136"/>
            <a:chOff x="5342876" y="4155636"/>
            <a:chExt cx="3577534" cy="26831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2876" y="4155636"/>
              <a:ext cx="3577534" cy="2683136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8323E43-A353-F432-FB8A-A5C3C82689D1}"/>
                </a:ext>
              </a:extLst>
            </p:cNvPr>
            <p:cNvSpPr/>
            <p:nvPr/>
          </p:nvSpPr>
          <p:spPr>
            <a:xfrm>
              <a:off x="6592072" y="5143500"/>
              <a:ext cx="1079142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6F83D881-2336-269D-C384-EBBA1B3A2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41071" y="5052490"/>
              <a:ext cx="1781143" cy="791619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5C2BF25-D51A-3666-6234-63519E7034C7}"/>
              </a:ext>
            </a:extLst>
          </p:cNvPr>
          <p:cNvSpPr txBox="1"/>
          <p:nvPr/>
        </p:nvSpPr>
        <p:spPr>
          <a:xfrm>
            <a:off x="9716143" y="7277100"/>
            <a:ext cx="2991078" cy="9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75000"/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Figma </a:t>
            </a:r>
            <a:r>
              <a:rPr kumimoji="1" lang="ko-KR" altLang="en-US" sz="2000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위젯</a:t>
            </a:r>
            <a:endParaRPr kumimoji="1" lang="en-US" altLang="ko-KR" sz="2000" dirty="0">
              <a:solidFill>
                <a:schemeClr val="bg1">
                  <a:alpha val="8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285750" indent="-285750">
              <a:lnSpc>
                <a:spcPct val="150000"/>
              </a:lnSpc>
              <a:buSzPct val="175000"/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전체적인</a:t>
            </a:r>
            <a:r>
              <a:rPr kumimoji="1" lang="ko-KR" altLang="en-US" sz="2000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디자인 사용</a:t>
            </a:r>
            <a:endParaRPr kumimoji="1" lang="ko-Kore-KR" altLang="en-US" sz="2000" dirty="0">
              <a:solidFill>
                <a:schemeClr val="bg1">
                  <a:alpha val="8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1D163E-B88A-B0C0-AD07-77F5310B519D}"/>
              </a:ext>
            </a:extLst>
          </p:cNvPr>
          <p:cNvSpPr txBox="1"/>
          <p:nvPr/>
        </p:nvSpPr>
        <p:spPr>
          <a:xfrm>
            <a:off x="4532243" y="92036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5B626BA-2860-8B21-E5E4-E900108506BE}"/>
              </a:ext>
            </a:extLst>
          </p:cNvPr>
          <p:cNvSpPr txBox="1"/>
          <p:nvPr/>
        </p:nvSpPr>
        <p:spPr>
          <a:xfrm>
            <a:off x="13738571" y="7277100"/>
            <a:ext cx="2991078" cy="9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75000"/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상단바 아이콘</a:t>
            </a:r>
            <a:endParaRPr kumimoji="1" lang="en-US" altLang="ko-KR" sz="2000" dirty="0">
              <a:solidFill>
                <a:schemeClr val="bg1">
                  <a:alpha val="8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285750" indent="-285750">
              <a:lnSpc>
                <a:spcPct val="150000"/>
              </a:lnSpc>
              <a:buSzPct val="175000"/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파도에서 모티브</a:t>
            </a:r>
            <a:endParaRPr kumimoji="1" lang="ko-Kore-KR" altLang="en-US" sz="2000" dirty="0">
              <a:solidFill>
                <a:schemeClr val="bg1">
                  <a:alpha val="8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6D7255-B358-3F90-026B-18563095A432}"/>
              </a:ext>
            </a:extLst>
          </p:cNvPr>
          <p:cNvSpPr txBox="1"/>
          <p:nvPr/>
        </p:nvSpPr>
        <p:spPr>
          <a:xfrm>
            <a:off x="5696272" y="7277100"/>
            <a:ext cx="2991078" cy="9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75000"/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영문 폰트</a:t>
            </a:r>
            <a:endParaRPr kumimoji="1" lang="en-US" altLang="ko-KR" sz="2000" dirty="0">
              <a:solidFill>
                <a:schemeClr val="bg1">
                  <a:alpha val="8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285750" indent="-285750">
              <a:lnSpc>
                <a:spcPct val="150000"/>
              </a:lnSpc>
              <a:buSzPct val="175000"/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Google </a:t>
            </a:r>
            <a:r>
              <a:rPr kumimoji="1" lang="ko-Kore-KR" altLang="en-US" sz="2000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무료</a:t>
            </a:r>
            <a:r>
              <a:rPr kumimoji="1" lang="ko-KR" altLang="en-US" sz="2000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폰트</a:t>
            </a:r>
            <a:endParaRPr kumimoji="1" lang="ko-Kore-KR" altLang="en-US" sz="2000" dirty="0">
              <a:solidFill>
                <a:schemeClr val="bg1">
                  <a:alpha val="8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C763AF-487E-DF02-1623-773F1766CF6D}"/>
              </a:ext>
            </a:extLst>
          </p:cNvPr>
          <p:cNvSpPr txBox="1"/>
          <p:nvPr/>
        </p:nvSpPr>
        <p:spPr>
          <a:xfrm>
            <a:off x="1676400" y="7277100"/>
            <a:ext cx="2991078" cy="9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75000"/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한글</a:t>
            </a:r>
            <a:r>
              <a:rPr kumimoji="1" lang="en-US" altLang="ko-KR" sz="2000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</a:t>
            </a:r>
            <a:r>
              <a:rPr kumimoji="1" lang="ko-KR" altLang="en-US" sz="2000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숫자 폰트</a:t>
            </a:r>
            <a:endParaRPr kumimoji="1" lang="en-US" altLang="ko-KR" sz="2000" dirty="0">
              <a:solidFill>
                <a:schemeClr val="bg1">
                  <a:alpha val="8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285750" indent="-285750">
              <a:lnSpc>
                <a:spcPct val="150000"/>
              </a:lnSpc>
              <a:buSzPct val="175000"/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Google </a:t>
            </a:r>
            <a:r>
              <a:rPr kumimoji="1" lang="ko-Kore-KR" altLang="en-US" sz="2000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무료</a:t>
            </a:r>
            <a:r>
              <a:rPr kumimoji="1" lang="ko-KR" altLang="en-US" sz="2000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폰트</a:t>
            </a:r>
            <a:endParaRPr kumimoji="1" lang="ko-Kore-KR" altLang="en-US" sz="2000" dirty="0">
              <a:solidFill>
                <a:schemeClr val="bg1">
                  <a:alpha val="8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0960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F8FD416D-B344-947A-7A7E-EE20D1805D69}"/>
              </a:ext>
            </a:extLst>
          </p:cNvPr>
          <p:cNvSpPr/>
          <p:nvPr/>
        </p:nvSpPr>
        <p:spPr>
          <a:xfrm>
            <a:off x="228600" y="266700"/>
            <a:ext cx="17830800" cy="9753600"/>
          </a:xfrm>
          <a:prstGeom prst="roundRect">
            <a:avLst>
              <a:gd name="adj" fmla="val 249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FA3DB-9543-4A39-7DBE-A027CEF6D9FD}"/>
              </a:ext>
            </a:extLst>
          </p:cNvPr>
          <p:cNvSpPr txBox="1"/>
          <p:nvPr/>
        </p:nvSpPr>
        <p:spPr>
          <a:xfrm>
            <a:off x="7919819" y="9116080"/>
            <a:ext cx="244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endParaRPr kumimoji="1" lang="ko-Kore-KR" altLang="en-US" sz="28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C93F5-F44F-11E0-D9B2-DD2822450EF0}"/>
              </a:ext>
            </a:extLst>
          </p:cNvPr>
          <p:cNvSpPr txBox="1"/>
          <p:nvPr/>
        </p:nvSpPr>
        <p:spPr>
          <a:xfrm>
            <a:off x="3143659" y="1201460"/>
            <a:ext cx="1200068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6200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rPr>
              <a:t> </a:t>
            </a:r>
            <a:r>
              <a:rPr kumimoji="1" lang="ko-KR" altLang="en-US" sz="6200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rPr>
              <a:t>상세 디자인 </a:t>
            </a:r>
            <a:r>
              <a:rPr kumimoji="1" lang="en-US" altLang="ko-KR" sz="6200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rPr>
              <a:t>:</a:t>
            </a:r>
            <a:r>
              <a:rPr kumimoji="1" lang="ko-KR" altLang="en-US" sz="6200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rPr>
              <a:t> 메인 페이지</a:t>
            </a:r>
            <a:endParaRPr kumimoji="1" lang="ko-Kore-KR" altLang="en-US" sz="6200" spc="-150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  <a:cs typeface="Helvetica Neue Medium" panose="02000503000000020004" pitchFamily="2" charset="0"/>
            </a:endParaRPr>
          </a:p>
        </p:txBody>
      </p:sp>
      <p:pic>
        <p:nvPicPr>
          <p:cNvPr id="6" name="그림 5" descr="바닥, 실내, 실내용 화초, 바닥재이(가) 표시된 사진&#10;&#10;자동 생성된 설명">
            <a:extLst>
              <a:ext uri="{FF2B5EF4-FFF2-40B4-BE49-F238E27FC236}">
                <a16:creationId xmlns:a16="http://schemas.microsoft.com/office/drawing/2014/main" id="{126627F3-9EA2-B3D0-4E2A-C8C97D9FD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298" y="3162300"/>
            <a:ext cx="9717404" cy="5486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2AB6E5-4BEA-C2B4-6A52-F4C4C3B02662}"/>
              </a:ext>
            </a:extLst>
          </p:cNvPr>
          <p:cNvSpPr txBox="1"/>
          <p:nvPr/>
        </p:nvSpPr>
        <p:spPr>
          <a:xfrm>
            <a:off x="7160124" y="2299782"/>
            <a:ext cx="39677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앞의 상세 디자인 적용 결과입니다</a:t>
            </a:r>
            <a:r>
              <a:rPr kumimoji="1" lang="en-US" altLang="ko-KR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.</a:t>
            </a:r>
            <a:endParaRPr kumimoji="1" lang="ko-Kore-KR" altLang="en-US" sz="2100" dirty="0">
              <a:solidFill>
                <a:schemeClr val="bg1">
                  <a:alpha val="9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2408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C76EF53-B5D8-3C5A-0A78-67B8961C9AB0}"/>
              </a:ext>
            </a:extLst>
          </p:cNvPr>
          <p:cNvSpPr/>
          <p:nvPr/>
        </p:nvSpPr>
        <p:spPr>
          <a:xfrm>
            <a:off x="228600" y="266700"/>
            <a:ext cx="17830800" cy="9753600"/>
          </a:xfrm>
          <a:prstGeom prst="roundRect">
            <a:avLst>
              <a:gd name="adj" fmla="val 249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FA3DB-9543-4A39-7DBE-A027CEF6D9FD}"/>
              </a:ext>
            </a:extLst>
          </p:cNvPr>
          <p:cNvSpPr txBox="1"/>
          <p:nvPr/>
        </p:nvSpPr>
        <p:spPr>
          <a:xfrm>
            <a:off x="7919819" y="9116080"/>
            <a:ext cx="244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endParaRPr kumimoji="1" lang="ko-Kore-KR" altLang="en-US" sz="28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C93F5-F44F-11E0-D9B2-DD2822450EF0}"/>
              </a:ext>
            </a:extLst>
          </p:cNvPr>
          <p:cNvSpPr txBox="1"/>
          <p:nvPr/>
        </p:nvSpPr>
        <p:spPr>
          <a:xfrm>
            <a:off x="6058718" y="1201460"/>
            <a:ext cx="617056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200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rPr>
              <a:t>개념 설계</a:t>
            </a:r>
            <a:endParaRPr kumimoji="1" lang="ko-Kore-KR" altLang="en-US" sz="6200" spc="-15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  <a:cs typeface="Helvetica Neue Medium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0913FF-FC32-AC61-4EF5-CC8FDC3F991E}"/>
              </a:ext>
            </a:extLst>
          </p:cNvPr>
          <p:cNvSpPr txBox="1"/>
          <p:nvPr/>
        </p:nvSpPr>
        <p:spPr>
          <a:xfrm>
            <a:off x="6042029" y="2299782"/>
            <a:ext cx="62039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프로젝트의 전체적인 작동 메커니즘에 대해 설명합니다</a:t>
            </a:r>
            <a:r>
              <a:rPr kumimoji="1" lang="en-US" altLang="ko-KR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.</a:t>
            </a:r>
            <a:endParaRPr kumimoji="1" lang="ko-Kore-KR" altLang="en-US" sz="2100" dirty="0">
              <a:solidFill>
                <a:schemeClr val="bg1">
                  <a:alpha val="9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pic>
        <p:nvPicPr>
          <p:cNvPr id="8" name="그림 7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3F6902C8-0C03-28EF-5548-0261A723B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162299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33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C76EF53-B5D8-3C5A-0A78-67B8961C9AB0}"/>
              </a:ext>
            </a:extLst>
          </p:cNvPr>
          <p:cNvSpPr/>
          <p:nvPr/>
        </p:nvSpPr>
        <p:spPr>
          <a:xfrm>
            <a:off x="228600" y="266700"/>
            <a:ext cx="17830800" cy="9753600"/>
          </a:xfrm>
          <a:prstGeom prst="roundRect">
            <a:avLst>
              <a:gd name="adj" fmla="val 249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FA3DB-9543-4A39-7DBE-A027CEF6D9FD}"/>
              </a:ext>
            </a:extLst>
          </p:cNvPr>
          <p:cNvSpPr txBox="1"/>
          <p:nvPr/>
        </p:nvSpPr>
        <p:spPr>
          <a:xfrm>
            <a:off x="7919819" y="9116080"/>
            <a:ext cx="244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endParaRPr kumimoji="1" lang="ko-Kore-KR" altLang="en-US" sz="28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C93F5-F44F-11E0-D9B2-DD2822450EF0}"/>
              </a:ext>
            </a:extLst>
          </p:cNvPr>
          <p:cNvSpPr txBox="1"/>
          <p:nvPr/>
        </p:nvSpPr>
        <p:spPr>
          <a:xfrm>
            <a:off x="6058718" y="1201460"/>
            <a:ext cx="617056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200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rPr>
              <a:t>개념 설계</a:t>
            </a:r>
            <a:endParaRPr kumimoji="1" lang="ko-Kore-KR" altLang="en-US" sz="6200" spc="-15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  <a:cs typeface="Helvetica Neue Medium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0913FF-FC32-AC61-4EF5-CC8FDC3F991E}"/>
              </a:ext>
            </a:extLst>
          </p:cNvPr>
          <p:cNvSpPr txBox="1"/>
          <p:nvPr/>
        </p:nvSpPr>
        <p:spPr>
          <a:xfrm>
            <a:off x="6042029" y="2299782"/>
            <a:ext cx="62039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프로젝트의 전체적인 작동 메커니즘에 대해 설명합니다</a:t>
            </a:r>
            <a:r>
              <a:rPr kumimoji="1" lang="en-US" altLang="ko-KR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.</a:t>
            </a:r>
            <a:endParaRPr kumimoji="1" lang="ko-Kore-KR" altLang="en-US" sz="2100" dirty="0">
              <a:solidFill>
                <a:schemeClr val="bg1">
                  <a:alpha val="9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pic>
        <p:nvPicPr>
          <p:cNvPr id="8" name="그림 7" descr="스크린샷, 텍스트, 멀티미디어 소프트웨어, 디자인이(가) 표시된 사진&#10;&#10;자동 생성된 설명">
            <a:extLst>
              <a:ext uri="{FF2B5EF4-FFF2-40B4-BE49-F238E27FC236}">
                <a16:creationId xmlns:a16="http://schemas.microsoft.com/office/drawing/2014/main" id="{CF5FF167-F98F-EFAB-A08C-E9146069D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162299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91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BB179C89-2E68-629F-3330-E72F984D07B1}"/>
              </a:ext>
            </a:extLst>
          </p:cNvPr>
          <p:cNvSpPr/>
          <p:nvPr/>
        </p:nvSpPr>
        <p:spPr>
          <a:xfrm>
            <a:off x="228600" y="266700"/>
            <a:ext cx="17830800" cy="9753600"/>
          </a:xfrm>
          <a:prstGeom prst="roundRect">
            <a:avLst>
              <a:gd name="adj" fmla="val 249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C93F5-F44F-11E0-D9B2-DD2822450EF0}"/>
              </a:ext>
            </a:extLst>
          </p:cNvPr>
          <p:cNvSpPr txBox="1"/>
          <p:nvPr/>
        </p:nvSpPr>
        <p:spPr>
          <a:xfrm>
            <a:off x="6058718" y="1201460"/>
            <a:ext cx="617056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200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rPr>
              <a:t>개념 설계</a:t>
            </a:r>
            <a:endParaRPr kumimoji="1" lang="ko-Kore-KR" altLang="en-US" sz="6200" spc="-15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  <a:cs typeface="Helvetica Neue Medium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0913FF-FC32-AC61-4EF5-CC8FDC3F991E}"/>
              </a:ext>
            </a:extLst>
          </p:cNvPr>
          <p:cNvSpPr txBox="1"/>
          <p:nvPr/>
        </p:nvSpPr>
        <p:spPr>
          <a:xfrm>
            <a:off x="6042029" y="2299782"/>
            <a:ext cx="62039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프로젝트의 전체적인 작동 메커니즘에 대해 설명합니다</a:t>
            </a:r>
            <a:r>
              <a:rPr kumimoji="1" lang="en-US" altLang="ko-KR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.</a:t>
            </a:r>
            <a:endParaRPr kumimoji="1" lang="ko-Kore-KR" altLang="en-US" sz="2100" dirty="0">
              <a:solidFill>
                <a:schemeClr val="bg1">
                  <a:alpha val="9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55D391-90F6-8DF9-AA8E-F17D1F3526F4}"/>
              </a:ext>
            </a:extLst>
          </p:cNvPr>
          <p:cNvGrpSpPr>
            <a:grpSpLocks noChangeAspect="1"/>
          </p:cNvGrpSpPr>
          <p:nvPr/>
        </p:nvGrpSpPr>
        <p:grpSpPr>
          <a:xfrm>
            <a:off x="7454289" y="4596770"/>
            <a:ext cx="3379423" cy="2630712"/>
            <a:chOff x="12288819" y="2715280"/>
            <a:chExt cx="4384951" cy="3413465"/>
          </a:xfrm>
        </p:grpSpPr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2F1F7C81-1C83-3C11-AA29-45DC9F0AF4AA}"/>
                </a:ext>
              </a:extLst>
            </p:cNvPr>
            <p:cNvSpPr/>
            <p:nvPr/>
          </p:nvSpPr>
          <p:spPr>
            <a:xfrm>
              <a:off x="12288819" y="2715280"/>
              <a:ext cx="4384951" cy="3413465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8" name="Picture 40">
              <a:extLst>
                <a:ext uri="{FF2B5EF4-FFF2-40B4-BE49-F238E27FC236}">
                  <a16:creationId xmlns:a16="http://schemas.microsoft.com/office/drawing/2014/main" id="{6FFF04FF-BBB8-F739-DDE7-7020D6D0F0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61294" y="3101289"/>
              <a:ext cx="3240000" cy="2641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B43A9FA-865B-94B8-2064-420E6F0CC86C}"/>
              </a:ext>
            </a:extLst>
          </p:cNvPr>
          <p:cNvGrpSpPr>
            <a:grpSpLocks noChangeAspect="1"/>
          </p:cNvGrpSpPr>
          <p:nvPr/>
        </p:nvGrpSpPr>
        <p:grpSpPr>
          <a:xfrm>
            <a:off x="12746665" y="4602751"/>
            <a:ext cx="3379425" cy="2630713"/>
            <a:chOff x="9460282" y="5956598"/>
            <a:chExt cx="4384951" cy="3413465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E1B75302-D285-3E76-FB18-C1C56BA6145A}"/>
                </a:ext>
              </a:extLst>
            </p:cNvPr>
            <p:cNvSpPr/>
            <p:nvPr/>
          </p:nvSpPr>
          <p:spPr>
            <a:xfrm>
              <a:off x="9460282" y="5956598"/>
              <a:ext cx="4384951" cy="3413465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6" name="Picture 36">
              <a:extLst>
                <a:ext uri="{FF2B5EF4-FFF2-40B4-BE49-F238E27FC236}">
                  <a16:creationId xmlns:a16="http://schemas.microsoft.com/office/drawing/2014/main" id="{F4942291-C6DA-AB6C-BDFB-4ADFCF04A6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9193" y="6444882"/>
              <a:ext cx="2521589" cy="2521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AA8736-E0E9-5DD0-FB53-92A788F06948}"/>
              </a:ext>
            </a:extLst>
          </p:cNvPr>
          <p:cNvGrpSpPr>
            <a:grpSpLocks noChangeAspect="1"/>
          </p:cNvGrpSpPr>
          <p:nvPr/>
        </p:nvGrpSpPr>
        <p:grpSpPr>
          <a:xfrm>
            <a:off x="2183176" y="3156964"/>
            <a:ext cx="3379423" cy="2630712"/>
            <a:chOff x="5764577" y="5570367"/>
            <a:chExt cx="4384951" cy="3413465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0A3A6A49-0FC9-B154-CF51-56513E4E5B6E}"/>
                </a:ext>
              </a:extLst>
            </p:cNvPr>
            <p:cNvSpPr/>
            <p:nvPr/>
          </p:nvSpPr>
          <p:spPr>
            <a:xfrm>
              <a:off x="5764577" y="5570367"/>
              <a:ext cx="4384951" cy="3413465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3" name="그림 12" descr="그래픽, 원, 예술, 상징이(가) 표시된 사진&#10;&#10;자동 생성된 설명">
              <a:extLst>
                <a:ext uri="{FF2B5EF4-FFF2-40B4-BE49-F238E27FC236}">
                  <a16:creationId xmlns:a16="http://schemas.microsoft.com/office/drawing/2014/main" id="{3561AEE8-1E4B-82B9-4AE3-7AF99D57B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5409" y="6214406"/>
              <a:ext cx="2443286" cy="2125386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992C1B-BC86-9658-24D5-ADBE1CE86285}"/>
              </a:ext>
            </a:extLst>
          </p:cNvPr>
          <p:cNvGrpSpPr>
            <a:grpSpLocks noChangeAspect="1"/>
          </p:cNvGrpSpPr>
          <p:nvPr/>
        </p:nvGrpSpPr>
        <p:grpSpPr>
          <a:xfrm>
            <a:off x="2183176" y="6071132"/>
            <a:ext cx="3379423" cy="2630712"/>
            <a:chOff x="885997" y="4626636"/>
            <a:chExt cx="4384951" cy="3413465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9074B06D-2C2D-317F-053F-D4AB4EA1E0BA}"/>
                </a:ext>
              </a:extLst>
            </p:cNvPr>
            <p:cNvSpPr/>
            <p:nvPr/>
          </p:nvSpPr>
          <p:spPr>
            <a:xfrm>
              <a:off x="885997" y="4626636"/>
              <a:ext cx="4384951" cy="3413465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6" name="그림 15" descr="상징, 그래픽, 폰트, 원이(가) 표시된 사진&#10;&#10;자동 생성된 설명">
              <a:extLst>
                <a:ext uri="{FF2B5EF4-FFF2-40B4-BE49-F238E27FC236}">
                  <a16:creationId xmlns:a16="http://schemas.microsoft.com/office/drawing/2014/main" id="{D0CF0F21-A089-2DA1-2842-BC63C4946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522" y="5209418"/>
              <a:ext cx="2247900" cy="22479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DE3657B-39FD-7D78-2D38-A85080FBFEB6}"/>
              </a:ext>
            </a:extLst>
          </p:cNvPr>
          <p:cNvSpPr txBox="1"/>
          <p:nvPr/>
        </p:nvSpPr>
        <p:spPr>
          <a:xfrm>
            <a:off x="7919819" y="9116080"/>
            <a:ext cx="244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endParaRPr kumimoji="1" lang="ko-Kore-KR" altLang="en-US" sz="28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4EEF93C9-2328-8D13-2418-8160A20C89B4}"/>
              </a:ext>
            </a:extLst>
          </p:cNvPr>
          <p:cNvCxnSpPr>
            <a:stCxn id="7" idx="2"/>
            <a:endCxn id="4" idx="0"/>
          </p:cNvCxnSpPr>
          <p:nvPr/>
        </p:nvCxnSpPr>
        <p:spPr>
          <a:xfrm>
            <a:off x="3872888" y="5787676"/>
            <a:ext cx="0" cy="28345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1F3AC8FF-D448-5B3A-61CA-B3BB49AF6832}"/>
              </a:ext>
            </a:extLst>
          </p:cNvPr>
          <p:cNvCxnSpPr/>
          <p:nvPr/>
        </p:nvCxnSpPr>
        <p:spPr>
          <a:xfrm>
            <a:off x="3873600" y="5922000"/>
            <a:ext cx="3581401" cy="0"/>
          </a:xfrm>
          <a:prstGeom prst="line">
            <a:avLst/>
          </a:prstGeom>
          <a:ln w="5080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750669B-3F45-3B3B-9BBC-AD3823297AEE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10833712" y="5912126"/>
            <a:ext cx="1912953" cy="5982"/>
          </a:xfrm>
          <a:prstGeom prst="line">
            <a:avLst/>
          </a:prstGeom>
          <a:ln w="508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065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8676838" y="1370282"/>
            <a:ext cx="7098950" cy="844391"/>
            <a:chOff x="8676838" y="1370282"/>
            <a:chExt cx="7098950" cy="844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6838" y="1370282"/>
              <a:ext cx="7098950" cy="84439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59259" y="1473069"/>
            <a:ext cx="3104048" cy="7829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76838" y="2600398"/>
            <a:ext cx="7098950" cy="844391"/>
            <a:chOff x="8676838" y="2600398"/>
            <a:chExt cx="7098950" cy="8443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6838" y="2600398"/>
              <a:ext cx="7098950" cy="8443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79983" y="2703193"/>
            <a:ext cx="3101915" cy="7829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76838" y="3830514"/>
            <a:ext cx="7098950" cy="844391"/>
            <a:chOff x="8676838" y="3830514"/>
            <a:chExt cx="7098950" cy="84439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6838" y="3830514"/>
              <a:ext cx="7098950" cy="84439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84269" y="3933307"/>
            <a:ext cx="3097829" cy="7829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699029" y="5060631"/>
            <a:ext cx="7098950" cy="844391"/>
            <a:chOff x="8699029" y="5060631"/>
            <a:chExt cx="7098950" cy="84439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99029" y="5060631"/>
              <a:ext cx="7098950" cy="84439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09021" y="5163421"/>
            <a:ext cx="3094782" cy="7829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21221" y="6290747"/>
            <a:ext cx="7098950" cy="844391"/>
            <a:chOff x="8721221" y="6290747"/>
            <a:chExt cx="7098950" cy="84439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21221" y="6290747"/>
              <a:ext cx="7098950" cy="84439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26793" y="6393536"/>
            <a:ext cx="3106020" cy="78298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21221" y="7520863"/>
            <a:ext cx="7098950" cy="844391"/>
            <a:chOff x="8721221" y="7520863"/>
            <a:chExt cx="7098950" cy="84439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21221" y="7520863"/>
              <a:ext cx="7098950" cy="84439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29221" y="7623650"/>
            <a:ext cx="3094801" cy="7829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414CA7-2912-C6A2-6553-2033C85B52B5}"/>
              </a:ext>
            </a:extLst>
          </p:cNvPr>
          <p:cNvSpPr txBox="1"/>
          <p:nvPr/>
        </p:nvSpPr>
        <p:spPr>
          <a:xfrm>
            <a:off x="12496800" y="1592422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>
                <a:solidFill>
                  <a:schemeClr val="bg1">
                    <a:alpha val="9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팀</a:t>
            </a:r>
            <a:r>
              <a:rPr kumimoji="1" lang="ko-KR" altLang="en-US" sz="2000" dirty="0">
                <a:solidFill>
                  <a:schemeClr val="bg1">
                    <a:alpha val="9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소개</a:t>
            </a:r>
            <a:endParaRPr kumimoji="1" lang="ko-Kore-KR" altLang="en-US" sz="2000">
              <a:solidFill>
                <a:schemeClr val="bg1">
                  <a:alpha val="9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233DA-CF45-1769-938E-D879C94AB6E1}"/>
              </a:ext>
            </a:extLst>
          </p:cNvPr>
          <p:cNvSpPr txBox="1"/>
          <p:nvPr/>
        </p:nvSpPr>
        <p:spPr>
          <a:xfrm>
            <a:off x="12496800" y="2838390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>
                    <a:alpha val="9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프로젝트 소개</a:t>
            </a:r>
            <a:endParaRPr kumimoji="1" lang="ko-Kore-KR" altLang="en-US" sz="2000">
              <a:solidFill>
                <a:schemeClr val="bg1">
                  <a:alpha val="9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CA434-B0C1-DA70-050E-B879088AC5BE}"/>
              </a:ext>
            </a:extLst>
          </p:cNvPr>
          <p:cNvSpPr txBox="1"/>
          <p:nvPr/>
        </p:nvSpPr>
        <p:spPr>
          <a:xfrm>
            <a:off x="12496800" y="4052654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>
                    <a:alpha val="9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프로젝트 기획</a:t>
            </a:r>
            <a:endParaRPr kumimoji="1" lang="ko-Kore-KR" altLang="en-US" sz="2000">
              <a:solidFill>
                <a:schemeClr val="bg1">
                  <a:alpha val="9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CCEB76-E4EE-5C6E-BB81-72A05D7B506D}"/>
              </a:ext>
            </a:extLst>
          </p:cNvPr>
          <p:cNvSpPr txBox="1"/>
          <p:nvPr/>
        </p:nvSpPr>
        <p:spPr>
          <a:xfrm>
            <a:off x="12496800" y="5282770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>
                    <a:alpha val="9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프로젝트 상세 설계</a:t>
            </a:r>
            <a:endParaRPr kumimoji="1" lang="ko-Kore-KR" altLang="en-US" sz="2000">
              <a:solidFill>
                <a:schemeClr val="bg1">
                  <a:alpha val="9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CE7F8-9BFE-90F1-487D-E510DD244EE3}"/>
              </a:ext>
            </a:extLst>
          </p:cNvPr>
          <p:cNvSpPr txBox="1"/>
          <p:nvPr/>
        </p:nvSpPr>
        <p:spPr>
          <a:xfrm>
            <a:off x="12496800" y="6512887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>
                    <a:alpha val="9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결과 보고</a:t>
            </a:r>
            <a:endParaRPr kumimoji="1" lang="ko-Kore-KR" altLang="en-US" sz="2000">
              <a:solidFill>
                <a:schemeClr val="bg1">
                  <a:alpha val="9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B0940D-039F-C117-1FC7-C30D8FB857A1}"/>
              </a:ext>
            </a:extLst>
          </p:cNvPr>
          <p:cNvSpPr txBox="1"/>
          <p:nvPr/>
        </p:nvSpPr>
        <p:spPr>
          <a:xfrm>
            <a:off x="12486557" y="7743197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bg1">
                    <a:alpha val="9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 &amp; A</a:t>
            </a:r>
            <a:endParaRPr kumimoji="1" lang="ko-Kore-KR" altLang="en-US" sz="2000">
              <a:solidFill>
                <a:schemeClr val="bg1">
                  <a:alpha val="90000"/>
                </a:schemeClr>
              </a:solidFill>
              <a:latin typeface="Helvetica Neue" panose="02000503000000020004" pitchFamily="2" charset="0"/>
              <a:ea typeface="Noto Sans KR" panose="020B0200000000000000" pitchFamily="34" charset="-128"/>
              <a:cs typeface="Helvetica Neue" panose="02000503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198F1A-2EA8-E11F-8CE3-2E61F2F53836}"/>
              </a:ext>
            </a:extLst>
          </p:cNvPr>
          <p:cNvSpPr txBox="1"/>
          <p:nvPr/>
        </p:nvSpPr>
        <p:spPr>
          <a:xfrm>
            <a:off x="2362200" y="1199971"/>
            <a:ext cx="5280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72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CONTENTS</a:t>
            </a:r>
            <a:endParaRPr kumimoji="1" lang="ko-Kore-KR" altLang="en-US" sz="72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31BFAF-F450-581E-28A5-F6A6FEE2B9F5}"/>
              </a:ext>
            </a:extLst>
          </p:cNvPr>
          <p:cNvSpPr txBox="1"/>
          <p:nvPr/>
        </p:nvSpPr>
        <p:spPr>
          <a:xfrm>
            <a:off x="7919819" y="9116080"/>
            <a:ext cx="244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endParaRPr kumimoji="1" lang="ko-Kore-KR" altLang="en-US" sz="28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4FA3DB-9543-4A39-7DBE-A027CEF6D9FD}"/>
              </a:ext>
            </a:extLst>
          </p:cNvPr>
          <p:cNvSpPr txBox="1"/>
          <p:nvPr/>
        </p:nvSpPr>
        <p:spPr>
          <a:xfrm>
            <a:off x="7919819" y="9116080"/>
            <a:ext cx="244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endParaRPr kumimoji="1" lang="ko-Kore-KR" altLang="en-US" sz="28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C93F5-F44F-11E0-D9B2-DD2822450EF0}"/>
              </a:ext>
            </a:extLst>
          </p:cNvPr>
          <p:cNvSpPr txBox="1"/>
          <p:nvPr/>
        </p:nvSpPr>
        <p:spPr>
          <a:xfrm>
            <a:off x="4505530" y="1201460"/>
            <a:ext cx="927694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200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rPr>
              <a:t>운동 결과 산출 매커니즘</a:t>
            </a:r>
            <a:endParaRPr kumimoji="1" lang="ko-Kore-KR" altLang="en-US" sz="6200" spc="-150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  <a:cs typeface="Helvetica Neue Medium" panose="02000503000000020004" pitchFamily="2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1892151-57AE-2BA4-F557-1A7C11068ED0}"/>
              </a:ext>
            </a:extLst>
          </p:cNvPr>
          <p:cNvGrpSpPr/>
          <p:nvPr/>
        </p:nvGrpSpPr>
        <p:grpSpPr>
          <a:xfrm>
            <a:off x="1695453" y="4610100"/>
            <a:ext cx="3362324" cy="2045836"/>
            <a:chOff x="1514477" y="3556700"/>
            <a:chExt cx="3362324" cy="2045836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07ECDC2E-3A23-0D28-EDFD-7DB677E40C64}"/>
                </a:ext>
              </a:extLst>
            </p:cNvPr>
            <p:cNvSpPr/>
            <p:nvPr/>
          </p:nvSpPr>
          <p:spPr>
            <a:xfrm>
              <a:off x="1928940" y="3556700"/>
              <a:ext cx="2533398" cy="14013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60000"/>
              </a:schemeClr>
            </a:solidFill>
            <a:ln w="12700"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500" dirty="0">
                  <a:solidFill>
                    <a:schemeClr val="lt1">
                      <a:alpha val="90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  <a:cs typeface="Helvetica Neue Medium" panose="02000503000000020004" pitchFamily="2" charset="0"/>
                </a:rPr>
                <a:t>실시간 </a:t>
              </a:r>
              <a:r>
                <a:rPr kumimoji="1" lang="en-US" altLang="ko-KR" sz="2500" dirty="0">
                  <a:solidFill>
                    <a:schemeClr val="lt1">
                      <a:alpha val="90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  <a:cs typeface="Helvetica Neue Medium" panose="02000503000000020004" pitchFamily="2" charset="0"/>
                </a:rPr>
                <a:t>Cam</a:t>
              </a:r>
              <a:endParaRPr kumimoji="1" lang="ko-Kore-KR" altLang="en-US" sz="2500" dirty="0">
                <a:solidFill>
                  <a:schemeClr val="lt1">
                    <a:alpha val="90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2DE6F0-50F9-C7F6-F3CD-1254088FF887}"/>
                </a:ext>
              </a:extLst>
            </p:cNvPr>
            <p:cNvSpPr txBox="1"/>
            <p:nvPr/>
          </p:nvSpPr>
          <p:spPr>
            <a:xfrm>
              <a:off x="1514477" y="5143500"/>
              <a:ext cx="3362324" cy="459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buSzPct val="150000"/>
              </a:pPr>
              <a:r>
                <a:rPr kumimoji="1" lang="en-US" altLang="ko-Kore-KR" dirty="0">
                  <a:solidFill>
                    <a:schemeClr val="bg1">
                      <a:alpha val="80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React </a:t>
              </a:r>
              <a:r>
                <a:rPr kumimoji="1" lang="ko-KR" altLang="en-US" dirty="0">
                  <a:solidFill>
                    <a:schemeClr val="bg1">
                      <a:alpha val="80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패키지</a:t>
              </a:r>
              <a:endParaRPr kumimoji="1" lang="ko-Kore-KR" altLang="en-US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BFD984-9747-34A0-E382-7FA65B258488}"/>
              </a:ext>
            </a:extLst>
          </p:cNvPr>
          <p:cNvGrpSpPr/>
          <p:nvPr/>
        </p:nvGrpSpPr>
        <p:grpSpPr>
          <a:xfrm>
            <a:off x="5540377" y="4611018"/>
            <a:ext cx="3362324" cy="2044000"/>
            <a:chOff x="5384800" y="3556700"/>
            <a:chExt cx="3362324" cy="2044000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62878871-E20A-7E06-311A-E5E7076A31D8}"/>
                </a:ext>
              </a:extLst>
            </p:cNvPr>
            <p:cNvSpPr/>
            <p:nvPr/>
          </p:nvSpPr>
          <p:spPr>
            <a:xfrm>
              <a:off x="5799263" y="3556700"/>
              <a:ext cx="2533398" cy="14013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500" dirty="0">
                  <a:solidFill>
                    <a:schemeClr val="lt1">
                      <a:alpha val="90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  <a:cs typeface="Helvetica Neue Medium" panose="02000503000000020004" pitchFamily="2" charset="0"/>
                </a:rPr>
                <a:t>백앤드</a:t>
              </a:r>
              <a:endParaRPr kumimoji="1" lang="ko-Kore-KR" altLang="en-US" sz="2500" dirty="0">
                <a:solidFill>
                  <a:schemeClr val="lt1">
                    <a:alpha val="90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5115C1-54D8-A0AF-0E5D-38410FB5A5C5}"/>
                </a:ext>
              </a:extLst>
            </p:cNvPr>
            <p:cNvSpPr txBox="1"/>
            <p:nvPr/>
          </p:nvSpPr>
          <p:spPr>
            <a:xfrm>
              <a:off x="5384800" y="5141664"/>
              <a:ext cx="3362324" cy="459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buSzPct val="150000"/>
              </a:pPr>
              <a:r>
                <a:rPr kumimoji="1" lang="ko-KR" altLang="en-US" dirty="0">
                  <a:solidFill>
                    <a:schemeClr val="bg1">
                      <a:alpha val="80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설명</a:t>
              </a:r>
              <a:endParaRPr kumimoji="1" lang="en-US" altLang="ko-KR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87EBFAD-5354-0C77-E888-1FD44E4ECF3F}"/>
              </a:ext>
            </a:extLst>
          </p:cNvPr>
          <p:cNvGrpSpPr/>
          <p:nvPr/>
        </p:nvGrpSpPr>
        <p:grpSpPr>
          <a:xfrm>
            <a:off x="9385301" y="4611018"/>
            <a:ext cx="3362324" cy="2044000"/>
            <a:chOff x="9255123" y="3556700"/>
            <a:chExt cx="3362324" cy="2044000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73EDED36-339F-0197-E967-DD77912FD52C}"/>
                </a:ext>
              </a:extLst>
            </p:cNvPr>
            <p:cNvSpPr/>
            <p:nvPr/>
          </p:nvSpPr>
          <p:spPr>
            <a:xfrm>
              <a:off x="9669586" y="3556700"/>
              <a:ext cx="2533399" cy="137779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2500" dirty="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AI</a:t>
              </a:r>
              <a:r>
                <a:rPr kumimoji="1" lang="ko-KR" altLang="en-US" sz="2500" dirty="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 </a:t>
              </a:r>
              <a:r>
                <a:rPr kumimoji="1" lang="ko-KR" altLang="en-US" sz="2500" dirty="0">
                  <a:latin typeface="Noto Sans KR Medium" panose="020B0200000000000000" pitchFamily="34" charset="-128"/>
                  <a:ea typeface="Noto Sans KR Medium" panose="020B0200000000000000" pitchFamily="34" charset="-128"/>
                  <a:cs typeface="Helvetica Neue Medium" panose="02000503000000020004" pitchFamily="2" charset="0"/>
                </a:rPr>
                <a:t>모델</a:t>
              </a:r>
              <a:endParaRPr kumimoji="1" lang="ko-Kore-KR" altLang="en-US" sz="2500"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4F1628-D924-B40B-80EC-DB2181A6CD88}"/>
                </a:ext>
              </a:extLst>
            </p:cNvPr>
            <p:cNvSpPr txBox="1"/>
            <p:nvPr/>
          </p:nvSpPr>
          <p:spPr>
            <a:xfrm>
              <a:off x="9255123" y="5141664"/>
              <a:ext cx="3362324" cy="459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buSzPct val="175000"/>
              </a:pPr>
              <a:r>
                <a:rPr kumimoji="1" lang="ko-KR" altLang="en-US" dirty="0">
                  <a:solidFill>
                    <a:schemeClr val="bg1">
                      <a:alpha val="80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젯슨 나노</a:t>
              </a:r>
              <a:endParaRPr kumimoji="1" lang="en-US" altLang="ko-KR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1F8419-F99B-D9C6-FFA5-9799ED5A6272}"/>
              </a:ext>
            </a:extLst>
          </p:cNvPr>
          <p:cNvGrpSpPr/>
          <p:nvPr/>
        </p:nvGrpSpPr>
        <p:grpSpPr>
          <a:xfrm>
            <a:off x="13230224" y="4610100"/>
            <a:ext cx="3362324" cy="2045836"/>
            <a:chOff x="13125447" y="3556700"/>
            <a:chExt cx="3362324" cy="2045836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A9534E65-F14B-095A-6C11-D6BC9AB09B8B}"/>
                </a:ext>
              </a:extLst>
            </p:cNvPr>
            <p:cNvSpPr/>
            <p:nvPr/>
          </p:nvSpPr>
          <p:spPr>
            <a:xfrm>
              <a:off x="13539909" y="3556700"/>
              <a:ext cx="2533400" cy="14013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500" dirty="0">
                  <a:latin typeface="Noto Sans KR Medium" panose="020B0200000000000000" pitchFamily="34" charset="-128"/>
                  <a:ea typeface="Noto Sans KR Medium" panose="020B0200000000000000" pitchFamily="34" charset="-128"/>
                  <a:cs typeface="Helvetica Neue Medium" panose="02000503000000020004" pitchFamily="2" charset="0"/>
                </a:rPr>
                <a:t>프론트 출력</a:t>
              </a:r>
              <a:endParaRPr kumimoji="1" lang="ko-Kore-KR" altLang="en-US" sz="2500">
                <a:solidFill>
                  <a:schemeClr val="lt1">
                    <a:alpha val="90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57C8FE-54D8-3001-9750-1E9BC6A0224A}"/>
                </a:ext>
              </a:extLst>
            </p:cNvPr>
            <p:cNvSpPr txBox="1"/>
            <p:nvPr/>
          </p:nvSpPr>
          <p:spPr>
            <a:xfrm>
              <a:off x="13125447" y="5143500"/>
              <a:ext cx="3362324" cy="459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buSzPct val="175000"/>
              </a:pPr>
              <a:r>
                <a:rPr kumimoji="1" lang="en-US" altLang="ko-Kore-KR" dirty="0">
                  <a:solidFill>
                    <a:schemeClr val="bg1">
                      <a:alpha val="80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DB</a:t>
              </a:r>
              <a:endParaRPr kumimoji="1" lang="ko-Kore-KR" altLang="en-US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A68D8EF-EBF5-5457-920F-029BDAA1B73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643314" y="5310758"/>
            <a:ext cx="1311526" cy="918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BB7AAE0-50E2-8DF5-8B28-C1F524AC92EA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488238" y="5299914"/>
            <a:ext cx="1311526" cy="11762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14A48D3-F944-1308-1043-0D3DC8B6E782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12333163" y="5299914"/>
            <a:ext cx="1311523" cy="10844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7D58D51-46CA-73A4-EA84-F25FE10C633D}"/>
              </a:ext>
            </a:extLst>
          </p:cNvPr>
          <p:cNvSpPr txBox="1"/>
          <p:nvPr/>
        </p:nvSpPr>
        <p:spPr>
          <a:xfrm>
            <a:off x="5610020" y="2299782"/>
            <a:ext cx="70679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1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프로젝트의 운동 결과는 어떻게 산출하는지에 관해 설명합니다</a:t>
            </a:r>
            <a:r>
              <a:rPr kumimoji="1" lang="en-US" altLang="ko-KR" sz="21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.</a:t>
            </a:r>
            <a:endParaRPr kumimoji="1" lang="ko-Kore-KR" altLang="en-US" sz="2100" dirty="0">
              <a:solidFill>
                <a:schemeClr val="bg1">
                  <a:alpha val="8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529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4FA3DB-9543-4A39-7DBE-A027CEF6D9FD}"/>
              </a:ext>
            </a:extLst>
          </p:cNvPr>
          <p:cNvSpPr txBox="1"/>
          <p:nvPr/>
        </p:nvSpPr>
        <p:spPr>
          <a:xfrm>
            <a:off x="7919819" y="9116080"/>
            <a:ext cx="244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endParaRPr kumimoji="1" lang="ko-Kore-KR" altLang="en-US" sz="28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D7C9E8-A3A9-D512-7ED8-149930297547}"/>
              </a:ext>
            </a:extLst>
          </p:cNvPr>
          <p:cNvGrpSpPr/>
          <p:nvPr/>
        </p:nvGrpSpPr>
        <p:grpSpPr>
          <a:xfrm>
            <a:off x="6096819" y="3390900"/>
            <a:ext cx="6170563" cy="4900118"/>
            <a:chOff x="6620000" y="3109924"/>
            <a:chExt cx="6170563" cy="490011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54BE9AEB-5BAC-32E0-D33C-E50A906FAE3B}"/>
                </a:ext>
              </a:extLst>
            </p:cNvPr>
            <p:cNvSpPr/>
            <p:nvPr/>
          </p:nvSpPr>
          <p:spPr>
            <a:xfrm>
              <a:off x="6620001" y="5827192"/>
              <a:ext cx="6170561" cy="7949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dirty="0" err="1">
                  <a:solidFill>
                    <a:schemeClr val="lt1">
                      <a:alpha val="9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  <a:cs typeface="Pretendard Light" panose="02000403000000020004" pitchFamily="2" charset="-127"/>
                </a:rPr>
                <a:t>벡터화된</a:t>
              </a:r>
              <a:r>
                <a:rPr kumimoji="1" lang="ko-KR" altLang="en-US" sz="2400" dirty="0">
                  <a:solidFill>
                    <a:schemeClr val="lt1">
                      <a:alpha val="9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  <a:cs typeface="Pretendard Light" panose="02000403000000020004" pitchFamily="2" charset="-127"/>
                </a:rPr>
                <a:t> 값 처리</a:t>
              </a:r>
              <a:endParaRPr kumimoji="1" lang="ko-Kore-KR" altLang="en-US" sz="2400" dirty="0">
                <a:solidFill>
                  <a:schemeClr val="lt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Pretendard Light" panose="02000403000000020004" pitchFamily="2" charset="-127"/>
              </a:endParaRPr>
            </a:p>
          </p:txBody>
        </p:sp>
        <p:cxnSp>
          <p:nvCxnSpPr>
            <p:cNvPr id="19" name="직선 화살표 연결선 27">
              <a:extLst>
                <a:ext uri="{FF2B5EF4-FFF2-40B4-BE49-F238E27FC236}">
                  <a16:creationId xmlns:a16="http://schemas.microsoft.com/office/drawing/2014/main" id="{F68EED3C-6199-85CE-DCF8-028D10C98D45}"/>
                </a:ext>
              </a:extLst>
            </p:cNvPr>
            <p:cNvCxnSpPr>
              <a:cxnSpLocks/>
            </p:cNvCxnSpPr>
            <p:nvPr/>
          </p:nvCxnSpPr>
          <p:spPr>
            <a:xfrm>
              <a:off x="9705281" y="3904911"/>
              <a:ext cx="0" cy="534418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모서리가 둥근 직사각형 6">
              <a:extLst>
                <a:ext uri="{FF2B5EF4-FFF2-40B4-BE49-F238E27FC236}">
                  <a16:creationId xmlns:a16="http://schemas.microsoft.com/office/drawing/2014/main" id="{90606E6A-E301-109F-7FBB-31C745DBDF1F}"/>
                </a:ext>
              </a:extLst>
            </p:cNvPr>
            <p:cNvSpPr/>
            <p:nvPr/>
          </p:nvSpPr>
          <p:spPr>
            <a:xfrm>
              <a:off x="6620008" y="7215055"/>
              <a:ext cx="6170547" cy="7949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dirty="0">
                  <a:solidFill>
                    <a:schemeClr val="lt1">
                      <a:alpha val="9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  <a:cs typeface="Pretendard Light" panose="02000403000000020004" pitchFamily="2" charset="-127"/>
                </a:rPr>
                <a:t>운동 포즈에 대한 정확도 산출</a:t>
              </a:r>
              <a:endParaRPr kumimoji="1" lang="ko-Kore-KR" altLang="en-US" sz="2400" dirty="0">
                <a:solidFill>
                  <a:schemeClr val="lt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Pretendard Light" panose="02000403000000020004" pitchFamily="2" charset="-127"/>
              </a:endParaRPr>
            </a:p>
          </p:txBody>
        </p:sp>
        <p:sp>
          <p:nvSpPr>
            <p:cNvPr id="39" name="모서리가 둥근 직사각형 6">
              <a:extLst>
                <a:ext uri="{FF2B5EF4-FFF2-40B4-BE49-F238E27FC236}">
                  <a16:creationId xmlns:a16="http://schemas.microsoft.com/office/drawing/2014/main" id="{3D95A528-66EE-E00D-047B-A6C3291CA84C}"/>
                </a:ext>
              </a:extLst>
            </p:cNvPr>
            <p:cNvSpPr/>
            <p:nvPr/>
          </p:nvSpPr>
          <p:spPr>
            <a:xfrm>
              <a:off x="6620000" y="4439329"/>
              <a:ext cx="6170562" cy="7949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dirty="0">
                  <a:solidFill>
                    <a:schemeClr val="lt1">
                      <a:alpha val="9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  <a:cs typeface="Pretendard Light" panose="02000403000000020004" pitchFamily="2" charset="-127"/>
                </a:rPr>
                <a:t>유저 동작 인식</a:t>
              </a:r>
              <a:endParaRPr kumimoji="1" lang="ko-Kore-KR" altLang="en-US" sz="2400" dirty="0">
                <a:solidFill>
                  <a:schemeClr val="lt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Pretendard Light" panose="02000403000000020004" pitchFamily="2" charset="-127"/>
              </a:endParaRPr>
            </a:p>
          </p:txBody>
        </p:sp>
        <p:sp>
          <p:nvSpPr>
            <p:cNvPr id="42" name="모서리가 둥근 직사각형 6">
              <a:extLst>
                <a:ext uri="{FF2B5EF4-FFF2-40B4-BE49-F238E27FC236}">
                  <a16:creationId xmlns:a16="http://schemas.microsoft.com/office/drawing/2014/main" id="{98DBF3AB-575E-4518-5193-793BD0DA399D}"/>
                </a:ext>
              </a:extLst>
            </p:cNvPr>
            <p:cNvSpPr/>
            <p:nvPr/>
          </p:nvSpPr>
          <p:spPr>
            <a:xfrm>
              <a:off x="6620000" y="3109924"/>
              <a:ext cx="6170563" cy="7949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lt1">
                      <a:alpha val="9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  <a:cs typeface="Pretendard Light" panose="02000403000000020004" pitchFamily="2" charset="-127"/>
                </a:rPr>
                <a:t>Fine-tuning</a:t>
              </a:r>
              <a:r>
                <a:rPr kumimoji="1" lang="ko-KR" altLang="en-US" sz="2400" dirty="0">
                  <a:solidFill>
                    <a:schemeClr val="lt1">
                      <a:alpha val="9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  <a:cs typeface="Pretendard Light" panose="02000403000000020004" pitchFamily="2" charset="-127"/>
                </a:rPr>
                <a:t>된 </a:t>
              </a:r>
              <a:r>
                <a:rPr kumimoji="1" lang="en-US" altLang="ko-KR" sz="2400" dirty="0" err="1">
                  <a:solidFill>
                    <a:schemeClr val="lt1">
                      <a:alpha val="9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  <a:cs typeface="Pretendard Light" panose="02000403000000020004" pitchFamily="2" charset="-127"/>
                </a:rPr>
                <a:t>YOLO_Pose</a:t>
              </a:r>
              <a:r>
                <a:rPr kumimoji="1" lang="ko-KR" altLang="en-US" sz="2400" dirty="0">
                  <a:solidFill>
                    <a:schemeClr val="lt1">
                      <a:alpha val="90000"/>
                    </a:schemeClr>
                  </a:solidFill>
                  <a:latin typeface="Noto Sans KR Light" panose="020B0200000000000000" pitchFamily="34" charset="-128"/>
                  <a:ea typeface="Noto Sans KR Light" panose="020B0200000000000000" pitchFamily="34" charset="-128"/>
                  <a:cs typeface="Pretendard Light" panose="02000403000000020004" pitchFamily="2" charset="-127"/>
                </a:rPr>
                <a:t> 모델 학습</a:t>
              </a:r>
              <a:endParaRPr kumimoji="1" lang="ko-Kore-KR" altLang="en-US" sz="2400" dirty="0">
                <a:solidFill>
                  <a:schemeClr val="lt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Pretendard Light" panose="02000403000000020004" pitchFamily="2" charset="-127"/>
              </a:endParaRPr>
            </a:p>
          </p:txBody>
        </p:sp>
        <p:cxnSp>
          <p:nvCxnSpPr>
            <p:cNvPr id="47" name="직선 화살표 연결선 27">
              <a:extLst>
                <a:ext uri="{FF2B5EF4-FFF2-40B4-BE49-F238E27FC236}">
                  <a16:creationId xmlns:a16="http://schemas.microsoft.com/office/drawing/2014/main" id="{1E4313B8-31DB-93D1-FD3C-3576A172E440}"/>
                </a:ext>
              </a:extLst>
            </p:cNvPr>
            <p:cNvCxnSpPr>
              <a:cxnSpLocks/>
            </p:cNvCxnSpPr>
            <p:nvPr/>
          </p:nvCxnSpPr>
          <p:spPr>
            <a:xfrm>
              <a:off x="9705281" y="5234316"/>
              <a:ext cx="1" cy="592876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27">
              <a:extLst>
                <a:ext uri="{FF2B5EF4-FFF2-40B4-BE49-F238E27FC236}">
                  <a16:creationId xmlns:a16="http://schemas.microsoft.com/office/drawing/2014/main" id="{D3E8E8F4-8D8D-3779-78FB-525B567828F2}"/>
                </a:ext>
              </a:extLst>
            </p:cNvPr>
            <p:cNvCxnSpPr>
              <a:cxnSpLocks/>
            </p:cNvCxnSpPr>
            <p:nvPr/>
          </p:nvCxnSpPr>
          <p:spPr>
            <a:xfrm>
              <a:off x="9705281" y="6649625"/>
              <a:ext cx="0" cy="592876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5F26B0-8BAD-1DE3-25A0-2A17DED20FEC}"/>
              </a:ext>
            </a:extLst>
          </p:cNvPr>
          <p:cNvSpPr txBox="1"/>
          <p:nvPr/>
        </p:nvSpPr>
        <p:spPr>
          <a:xfrm>
            <a:off x="6058718" y="1201460"/>
            <a:ext cx="617056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200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rPr>
              <a:t>AI </a:t>
            </a:r>
            <a:r>
              <a:rPr kumimoji="1" lang="ko-KR" altLang="en-US" sz="6200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rPr>
              <a:t>모델 매커니즘</a:t>
            </a:r>
            <a:endParaRPr kumimoji="1" lang="ko-Kore-KR" altLang="en-US" sz="6200" spc="-150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  <a:cs typeface="Helvetica Neue Medium" panose="02000503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4C021-93C7-C789-CA76-D9A67E51E726}"/>
              </a:ext>
            </a:extLst>
          </p:cNvPr>
          <p:cNvSpPr txBox="1"/>
          <p:nvPr/>
        </p:nvSpPr>
        <p:spPr>
          <a:xfrm>
            <a:off x="5314266" y="2299782"/>
            <a:ext cx="76594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1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운동 결과를 산출할 때 사용한 </a:t>
            </a:r>
            <a:r>
              <a:rPr kumimoji="1" lang="en-US" altLang="ko-KR" sz="21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AI </a:t>
            </a:r>
            <a:r>
              <a:rPr kumimoji="1" lang="ko-KR" altLang="en-US" sz="21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모델의 매커니즘에 대해 설명합니다</a:t>
            </a:r>
            <a:r>
              <a:rPr kumimoji="1" lang="en-US" altLang="ko-KR" sz="210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.</a:t>
            </a:r>
            <a:endParaRPr kumimoji="1" lang="ko-Kore-KR" altLang="en-US" sz="2100" dirty="0">
              <a:solidFill>
                <a:schemeClr val="bg1">
                  <a:alpha val="8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1465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실내, 바닥, 바닥재, 유아이(가) 표시된 사진&#10;&#10;자동 생성된 설명">
            <a:extLst>
              <a:ext uri="{FF2B5EF4-FFF2-40B4-BE49-F238E27FC236}">
                <a16:creationId xmlns:a16="http://schemas.microsoft.com/office/drawing/2014/main" id="{E43349AF-CEA1-8C2D-719C-E136E2544C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66" y="-19050"/>
            <a:ext cx="18355733" cy="103251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6800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90A3E2-78D7-686A-990F-97EA583F1CA2}"/>
              </a:ext>
            </a:extLst>
          </p:cNvPr>
          <p:cNvSpPr txBox="1"/>
          <p:nvPr/>
        </p:nvSpPr>
        <p:spPr>
          <a:xfrm>
            <a:off x="7919819" y="9116080"/>
            <a:ext cx="244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endParaRPr kumimoji="1" lang="ko-Kore-KR" altLang="en-US" sz="28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EF9117-158F-8CEB-9CAC-F7681C57A129}"/>
              </a:ext>
            </a:extLst>
          </p:cNvPr>
          <p:cNvGrpSpPr/>
          <p:nvPr/>
        </p:nvGrpSpPr>
        <p:grpSpPr>
          <a:xfrm>
            <a:off x="-33866" y="4104754"/>
            <a:ext cx="18355733" cy="2077492"/>
            <a:chOff x="-33866" y="4427428"/>
            <a:chExt cx="18355733" cy="20774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090685-CB28-D262-2C91-477BA80B59E3}"/>
                </a:ext>
              </a:extLst>
            </p:cNvPr>
            <p:cNvSpPr txBox="1"/>
            <p:nvPr/>
          </p:nvSpPr>
          <p:spPr>
            <a:xfrm>
              <a:off x="0" y="4427428"/>
              <a:ext cx="18288000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9500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  <a:cs typeface="Helvetica Neue Medium" panose="02000503000000020004" pitchFamily="2" charset="0"/>
                </a:rPr>
                <a:t>결과</a:t>
              </a:r>
              <a:r>
                <a:rPr kumimoji="1" lang="en-US" altLang="ko-KR" sz="9500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  <a:cs typeface="Helvetica Neue Medium" panose="02000503000000020004" pitchFamily="2" charset="0"/>
                </a:rPr>
                <a:t> </a:t>
              </a:r>
              <a:r>
                <a:rPr kumimoji="1" lang="ko-KR" altLang="en-US" sz="9500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  <a:cs typeface="Helvetica Neue Medium" panose="02000503000000020004" pitchFamily="2" charset="0"/>
                </a:rPr>
                <a:t>보고</a:t>
              </a:r>
              <a:endParaRPr kumimoji="1" lang="ko-Kore-KR" altLang="en-US" sz="95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7567C3-0BE0-3830-2471-F6DE5CC47169}"/>
                </a:ext>
              </a:extLst>
            </p:cNvPr>
            <p:cNvSpPr txBox="1"/>
            <p:nvPr/>
          </p:nvSpPr>
          <p:spPr>
            <a:xfrm>
              <a:off x="-33866" y="5981700"/>
              <a:ext cx="1835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시연 동영상 </a:t>
              </a:r>
              <a:r>
                <a:rPr kumimoji="1" lang="en-US" altLang="ko-KR" sz="28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/</a:t>
              </a:r>
              <a:r>
                <a:rPr kumimoji="1" lang="ko-KR" altLang="en-US" sz="28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차후 발전 방향</a:t>
              </a:r>
              <a:endParaRPr kumimoji="1" lang="ko-Kore-KR" altLang="en-US" sz="28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3058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1311B5E-01BA-36C1-7C5C-D029C39AA6BD}"/>
              </a:ext>
            </a:extLst>
          </p:cNvPr>
          <p:cNvSpPr/>
          <p:nvPr/>
        </p:nvSpPr>
        <p:spPr>
          <a:xfrm>
            <a:off x="228600" y="266700"/>
            <a:ext cx="17830800" cy="9753600"/>
          </a:xfrm>
          <a:prstGeom prst="roundRect">
            <a:avLst>
              <a:gd name="adj" fmla="val 249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FA3DB-9543-4A39-7DBE-A027CEF6D9FD}"/>
              </a:ext>
            </a:extLst>
          </p:cNvPr>
          <p:cNvSpPr txBox="1"/>
          <p:nvPr/>
        </p:nvSpPr>
        <p:spPr>
          <a:xfrm>
            <a:off x="7919819" y="9116080"/>
            <a:ext cx="244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endParaRPr kumimoji="1" lang="ko-Kore-KR" altLang="en-US" sz="28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C93F5-F44F-11E0-D9B2-DD2822450EF0}"/>
              </a:ext>
            </a:extLst>
          </p:cNvPr>
          <p:cNvSpPr txBox="1"/>
          <p:nvPr/>
        </p:nvSpPr>
        <p:spPr>
          <a:xfrm>
            <a:off x="6058718" y="1201460"/>
            <a:ext cx="617056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200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rPr>
              <a:t>시연 동영상</a:t>
            </a:r>
            <a:endParaRPr kumimoji="1" lang="ko-Kore-KR" altLang="en-US" sz="6200" spc="-15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  <a:cs typeface="Helvetica Neue Medium" panose="02000503000000020004" pitchFamily="2" charset="0"/>
            </a:endParaRPr>
          </a:p>
        </p:txBody>
      </p:sp>
      <p:pic>
        <p:nvPicPr>
          <p:cNvPr id="6" name="온라인 미디어 5" descr="PATI 프론트앤드 동작확인">
            <a:hlinkClick r:id="" action="ppaction://media"/>
            <a:extLst>
              <a:ext uri="{FF2B5EF4-FFF2-40B4-BE49-F238E27FC236}">
                <a16:creationId xmlns:a16="http://schemas.microsoft.com/office/drawing/2014/main" id="{C3AC5470-4B48-7DB1-434F-3EAB1352001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733800" y="2611374"/>
            <a:ext cx="10820400" cy="611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6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1311B5E-01BA-36C1-7C5C-D029C39AA6BD}"/>
              </a:ext>
            </a:extLst>
          </p:cNvPr>
          <p:cNvSpPr/>
          <p:nvPr/>
        </p:nvSpPr>
        <p:spPr>
          <a:xfrm>
            <a:off x="228600" y="266700"/>
            <a:ext cx="17830800" cy="9753600"/>
          </a:xfrm>
          <a:prstGeom prst="roundRect">
            <a:avLst>
              <a:gd name="adj" fmla="val 249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FA3DB-9543-4A39-7DBE-A027CEF6D9FD}"/>
              </a:ext>
            </a:extLst>
          </p:cNvPr>
          <p:cNvSpPr txBox="1"/>
          <p:nvPr/>
        </p:nvSpPr>
        <p:spPr>
          <a:xfrm>
            <a:off x="7919819" y="9116080"/>
            <a:ext cx="244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endParaRPr kumimoji="1" lang="ko-Kore-KR" altLang="en-US" sz="28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C93F5-F44F-11E0-D9B2-DD2822450EF0}"/>
              </a:ext>
            </a:extLst>
          </p:cNvPr>
          <p:cNvSpPr txBox="1"/>
          <p:nvPr/>
        </p:nvSpPr>
        <p:spPr>
          <a:xfrm>
            <a:off x="6058718" y="1201460"/>
            <a:ext cx="617056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200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rPr>
              <a:t>시연 동영상</a:t>
            </a:r>
            <a:endParaRPr kumimoji="1" lang="ko-Kore-KR" altLang="en-US" sz="6200" spc="-15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  <a:cs typeface="Helvetica Neue Medium" panose="02000503000000020004" pitchFamily="2" charset="0"/>
            </a:endParaRPr>
          </a:p>
        </p:txBody>
      </p:sp>
      <p:pic>
        <p:nvPicPr>
          <p:cNvPr id="3" name="온라인 미디어 2" descr="PATI팀 시연 짧은버전">
            <a:hlinkClick r:id="" action="ppaction://media"/>
            <a:extLst>
              <a:ext uri="{FF2B5EF4-FFF2-40B4-BE49-F238E27FC236}">
                <a16:creationId xmlns:a16="http://schemas.microsoft.com/office/drawing/2014/main" id="{6F09A1DF-3A2C-4720-11DA-681D49D456D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771900" y="2654427"/>
            <a:ext cx="10744200" cy="607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3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319227" y="3467100"/>
            <a:ext cx="15647260" cy="1428571"/>
            <a:chOff x="1319227" y="3704762"/>
            <a:chExt cx="15647260" cy="1428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9227" y="3704762"/>
              <a:ext cx="15647260" cy="1428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88197" y="3726544"/>
            <a:ext cx="2709321" cy="9310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9227" y="5282541"/>
            <a:ext cx="15647260" cy="1428571"/>
            <a:chOff x="1319227" y="5520203"/>
            <a:chExt cx="15647260" cy="142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9227" y="5520203"/>
              <a:ext cx="15647260" cy="142857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88197" y="5520637"/>
            <a:ext cx="2709321" cy="9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19227" y="7097983"/>
            <a:ext cx="15647260" cy="1428571"/>
            <a:chOff x="1319227" y="7335645"/>
            <a:chExt cx="15647260" cy="14285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9227" y="7335645"/>
              <a:ext cx="15647260" cy="142857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88197" y="7336078"/>
            <a:ext cx="2709321" cy="952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066E5B-4F10-BCF6-BEA2-205863B8AD87}"/>
              </a:ext>
            </a:extLst>
          </p:cNvPr>
          <p:cNvSpPr txBox="1"/>
          <p:nvPr/>
        </p:nvSpPr>
        <p:spPr>
          <a:xfrm>
            <a:off x="7919819" y="9116080"/>
            <a:ext cx="244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endParaRPr kumimoji="1" lang="ko-Kore-KR" altLang="en-US" sz="28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CDB16E-7B29-24BB-07B7-2BB930ED464D}"/>
              </a:ext>
            </a:extLst>
          </p:cNvPr>
          <p:cNvSpPr txBox="1"/>
          <p:nvPr/>
        </p:nvSpPr>
        <p:spPr>
          <a:xfrm>
            <a:off x="6058718" y="1201460"/>
            <a:ext cx="617056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200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rPr>
              <a:t>차후 발전 방향</a:t>
            </a:r>
            <a:endParaRPr kumimoji="1" lang="ko-Kore-KR" altLang="en-US" sz="6200" spc="-150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  <a:cs typeface="Helvetica Neue Medium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9DEB5-F496-ABEA-E80B-955022C31261}"/>
              </a:ext>
            </a:extLst>
          </p:cNvPr>
          <p:cNvSpPr txBox="1"/>
          <p:nvPr/>
        </p:nvSpPr>
        <p:spPr>
          <a:xfrm>
            <a:off x="6136606" y="2299782"/>
            <a:ext cx="60147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프로젝트의 추가적인 개발 방향성에 대해 설명합니다</a:t>
            </a:r>
            <a:r>
              <a:rPr kumimoji="1" lang="en-US" altLang="ko-KR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.</a:t>
            </a:r>
            <a:endParaRPr kumimoji="1" lang="ko-Kore-KR" altLang="en-US" sz="2100" dirty="0">
              <a:solidFill>
                <a:schemeClr val="bg1">
                  <a:alpha val="9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2A7071-9F99-28E9-0A08-FB2251FC85E9}"/>
              </a:ext>
            </a:extLst>
          </p:cNvPr>
          <p:cNvSpPr txBox="1"/>
          <p:nvPr/>
        </p:nvSpPr>
        <p:spPr>
          <a:xfrm>
            <a:off x="8277078" y="3950553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ctr"/>
            <a:r>
              <a:rPr kumimoji="1" lang="en-US" altLang="ko-KR" sz="2400" b="1" dirty="0">
                <a:solidFill>
                  <a:srgbClr val="312722">
                    <a:alpha val="65000"/>
                  </a:srgb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DIVERSITY</a:t>
            </a:r>
            <a:endParaRPr kumimoji="1" lang="ko-Kore-KR" altLang="en-US" sz="2400" b="1" dirty="0">
              <a:solidFill>
                <a:srgbClr val="312722">
                  <a:alpha val="65000"/>
                </a:srgb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994D6-D621-20BA-5635-22C1F835CBCE}"/>
              </a:ext>
            </a:extLst>
          </p:cNvPr>
          <p:cNvSpPr txBox="1"/>
          <p:nvPr/>
        </p:nvSpPr>
        <p:spPr>
          <a:xfrm>
            <a:off x="8014984" y="5765995"/>
            <a:ext cx="225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ctr"/>
            <a:r>
              <a:rPr kumimoji="1" lang="en-US" altLang="ko-Kore-KR" sz="2400" b="1" spc="-150" dirty="0">
                <a:solidFill>
                  <a:srgbClr val="312722">
                    <a:alpha val="65000"/>
                  </a:srgb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COMPATIBILITY</a:t>
            </a:r>
            <a:endParaRPr kumimoji="1" lang="ko-Kore-KR" altLang="en-US" sz="2400" b="1" spc="-150" dirty="0">
              <a:solidFill>
                <a:srgbClr val="312722">
                  <a:alpha val="65000"/>
                </a:srgb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93A23-6C1A-DAE7-2B0D-8AAC270F4B3F}"/>
              </a:ext>
            </a:extLst>
          </p:cNvPr>
          <p:cNvSpPr txBox="1"/>
          <p:nvPr/>
        </p:nvSpPr>
        <p:spPr>
          <a:xfrm>
            <a:off x="8063881" y="7581436"/>
            <a:ext cx="215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ctr"/>
            <a:r>
              <a:rPr kumimoji="1" lang="en-US" altLang="ko-Kore-KR" sz="2400" b="1" dirty="0">
                <a:solidFill>
                  <a:srgbClr val="312722">
                    <a:alpha val="65000"/>
                  </a:srgb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PROACTIVITY</a:t>
            </a:r>
            <a:endParaRPr kumimoji="1" lang="ko-Kore-KR" altLang="en-US" sz="2400" b="1" dirty="0">
              <a:solidFill>
                <a:srgbClr val="312722">
                  <a:alpha val="65000"/>
                </a:srgb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C8D83-147A-A0C1-BB2F-5AAA5FA1F0B4}"/>
              </a:ext>
            </a:extLst>
          </p:cNvPr>
          <p:cNvSpPr txBox="1"/>
          <p:nvPr/>
        </p:nvSpPr>
        <p:spPr>
          <a:xfrm>
            <a:off x="1319227" y="3467098"/>
            <a:ext cx="6453173" cy="142857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buSzPct val="150000"/>
            </a:pPr>
            <a:r>
              <a:rPr kumimoji="1" lang="ko-KR" altLang="en-US" sz="2200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운동 종류의 부족</a:t>
            </a:r>
            <a:endParaRPr kumimoji="1" lang="ko-Kore-KR" altLang="en-US" sz="2200" dirty="0">
              <a:solidFill>
                <a:schemeClr val="bg1">
                  <a:alpha val="8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FC8E8-9DB8-EAC8-CAC6-9866BA684B73}"/>
              </a:ext>
            </a:extLst>
          </p:cNvPr>
          <p:cNvSpPr txBox="1"/>
          <p:nvPr/>
        </p:nvSpPr>
        <p:spPr>
          <a:xfrm>
            <a:off x="1295400" y="5282540"/>
            <a:ext cx="6468970" cy="13984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ko-KR" altLang="en-US" sz="2200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웹서비스 제공</a:t>
            </a:r>
            <a:endParaRPr kumimoji="1" lang="ko-Kore-KR" altLang="en-US" sz="2200" dirty="0">
              <a:solidFill>
                <a:schemeClr val="bg1">
                  <a:alpha val="8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162ED5-8CFB-135F-B8A4-8ADCC2A55A90}"/>
              </a:ext>
            </a:extLst>
          </p:cNvPr>
          <p:cNvSpPr txBox="1"/>
          <p:nvPr/>
        </p:nvSpPr>
        <p:spPr>
          <a:xfrm>
            <a:off x="1295400" y="7111340"/>
            <a:ext cx="6468970" cy="13984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ko-KR" altLang="en-US" sz="2200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수동적인 운동 보조</a:t>
            </a:r>
            <a:endParaRPr kumimoji="1" lang="ko-Kore-KR" altLang="en-US" sz="2200" dirty="0">
              <a:solidFill>
                <a:schemeClr val="bg1">
                  <a:alpha val="8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CB83EE-6969-98D0-EBD7-B4B05F472404}"/>
              </a:ext>
            </a:extLst>
          </p:cNvPr>
          <p:cNvSpPr txBox="1"/>
          <p:nvPr/>
        </p:nvSpPr>
        <p:spPr>
          <a:xfrm>
            <a:off x="10521345" y="5282370"/>
            <a:ext cx="6471255" cy="142857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ko-KR" altLang="en-US" sz="2300" b="1" dirty="0">
                <a:solidFill>
                  <a:schemeClr val="bg1">
                    <a:alpha val="80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어플 제작 및 스마트워치 연동</a:t>
            </a:r>
            <a:endParaRPr kumimoji="1" lang="ko-Kore-KR" altLang="en-US" sz="2300" b="1" dirty="0">
              <a:solidFill>
                <a:schemeClr val="bg1">
                  <a:alpha val="80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387471-332C-D158-20A9-58E4E306B802}"/>
              </a:ext>
            </a:extLst>
          </p:cNvPr>
          <p:cNvSpPr txBox="1"/>
          <p:nvPr/>
        </p:nvSpPr>
        <p:spPr>
          <a:xfrm>
            <a:off x="10523630" y="3467100"/>
            <a:ext cx="6468970" cy="142857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ko-KR" altLang="en-US" sz="2300" b="1" dirty="0">
                <a:solidFill>
                  <a:schemeClr val="bg1">
                    <a:alpha val="80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카테고리별 다양한 운동 제공</a:t>
            </a:r>
            <a:endParaRPr kumimoji="1" lang="ko-Kore-KR" altLang="en-US" sz="2300" b="1" dirty="0">
              <a:solidFill>
                <a:schemeClr val="bg1">
                  <a:alpha val="80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419CEC-A4CE-50D8-36F9-464038F29CF5}"/>
              </a:ext>
            </a:extLst>
          </p:cNvPr>
          <p:cNvSpPr txBox="1"/>
          <p:nvPr/>
        </p:nvSpPr>
        <p:spPr>
          <a:xfrm>
            <a:off x="10515600" y="7097639"/>
            <a:ext cx="6471255" cy="144478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ko-KR" altLang="en-US" sz="2300" b="1" dirty="0">
                <a:solidFill>
                  <a:schemeClr val="bg1">
                    <a:alpha val="80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실시간 음성 가이드 제공</a:t>
            </a:r>
            <a:endParaRPr kumimoji="1" lang="ko-Kore-KR" altLang="en-US" sz="2300" b="1" dirty="0">
              <a:solidFill>
                <a:schemeClr val="bg1">
                  <a:alpha val="80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138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실내, 바닥, 바닥재, 유아이(가) 표시된 사진&#10;&#10;자동 생성된 설명">
            <a:extLst>
              <a:ext uri="{FF2B5EF4-FFF2-40B4-BE49-F238E27FC236}">
                <a16:creationId xmlns:a16="http://schemas.microsoft.com/office/drawing/2014/main" id="{E43349AF-CEA1-8C2D-719C-E136E2544C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66" y="-19050"/>
            <a:ext cx="18355733" cy="103251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6800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90A3E2-78D7-686A-990F-97EA583F1CA2}"/>
              </a:ext>
            </a:extLst>
          </p:cNvPr>
          <p:cNvSpPr txBox="1"/>
          <p:nvPr/>
        </p:nvSpPr>
        <p:spPr>
          <a:xfrm>
            <a:off x="7919819" y="9116080"/>
            <a:ext cx="244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endParaRPr kumimoji="1" lang="ko-Kore-KR" altLang="en-US" sz="28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EF9117-158F-8CEB-9CAC-F7681C57A129}"/>
              </a:ext>
            </a:extLst>
          </p:cNvPr>
          <p:cNvGrpSpPr/>
          <p:nvPr/>
        </p:nvGrpSpPr>
        <p:grpSpPr>
          <a:xfrm>
            <a:off x="-33866" y="4104754"/>
            <a:ext cx="18355733" cy="2077492"/>
            <a:chOff x="-33866" y="4427428"/>
            <a:chExt cx="18355733" cy="20774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090685-CB28-D262-2C91-477BA80B59E3}"/>
                </a:ext>
              </a:extLst>
            </p:cNvPr>
            <p:cNvSpPr txBox="1"/>
            <p:nvPr/>
          </p:nvSpPr>
          <p:spPr>
            <a:xfrm>
              <a:off x="0" y="4427428"/>
              <a:ext cx="18288000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500" dirty="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Q &amp; A</a:t>
              </a:r>
              <a:endParaRPr kumimoji="1" lang="ko-Kore-KR" altLang="en-US" sz="9500" dirty="0">
                <a:solidFill>
                  <a:schemeClr val="bg1"/>
                </a:solidFill>
                <a:latin typeface="Helvetica Neue Medium" panose="02000503000000020004" pitchFamily="2" charset="0"/>
                <a:ea typeface="Noto Sans KR Medium" panose="020B0200000000000000" pitchFamily="34" charset="-128"/>
                <a:cs typeface="Helvetica Neue Medium" panose="02000503000000020004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7567C3-0BE0-3830-2471-F6DE5CC47169}"/>
                </a:ext>
              </a:extLst>
            </p:cNvPr>
            <p:cNvSpPr txBox="1"/>
            <p:nvPr/>
          </p:nvSpPr>
          <p:spPr>
            <a:xfrm>
              <a:off x="-33866" y="5981700"/>
              <a:ext cx="1835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혹시 궁금하신 부분이 있으시다면 질문 부탁드립니다 </a:t>
              </a:r>
              <a:r>
                <a:rPr kumimoji="1" lang="en-US" altLang="ko-KR" sz="28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!</a:t>
              </a:r>
              <a:endParaRPr kumimoji="1" lang="ko-Kore-KR" altLang="en-US" sz="28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4164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바닥, 바닥재, 유아이(가) 표시된 사진&#10;&#10;자동 생성된 설명">
            <a:extLst>
              <a:ext uri="{FF2B5EF4-FFF2-40B4-BE49-F238E27FC236}">
                <a16:creationId xmlns:a16="http://schemas.microsoft.com/office/drawing/2014/main" id="{F1F05AA4-4769-A639-4C08-0BBC912EBA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66" y="-19050"/>
            <a:ext cx="18355733" cy="103251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6800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8216BA-8BE6-0BD0-1B4A-A5A3311418A1}"/>
              </a:ext>
            </a:extLst>
          </p:cNvPr>
          <p:cNvSpPr txBox="1"/>
          <p:nvPr/>
        </p:nvSpPr>
        <p:spPr>
          <a:xfrm>
            <a:off x="7919819" y="9116080"/>
            <a:ext cx="244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endParaRPr kumimoji="1" lang="ko-Kore-KR" altLang="en-US" sz="28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332E429-A651-8346-3631-60C2A5D48DBD}"/>
              </a:ext>
            </a:extLst>
          </p:cNvPr>
          <p:cNvGrpSpPr/>
          <p:nvPr/>
        </p:nvGrpSpPr>
        <p:grpSpPr>
          <a:xfrm>
            <a:off x="3722997" y="2552249"/>
            <a:ext cx="10868523" cy="5182503"/>
            <a:chOff x="3722997" y="2389257"/>
            <a:chExt cx="10868523" cy="518250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52A9E06-7AC6-810B-AE13-D692662C396D}"/>
                </a:ext>
              </a:extLst>
            </p:cNvPr>
            <p:cNvGrpSpPr/>
            <p:nvPr/>
          </p:nvGrpSpPr>
          <p:grpSpPr>
            <a:xfrm>
              <a:off x="5791201" y="3401943"/>
              <a:ext cx="6705599" cy="1447800"/>
              <a:chOff x="6324601" y="3695700"/>
              <a:chExt cx="6705599" cy="144780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 rotWithShape="1">
              <a:blip r:embed="rId4" cstate="print"/>
              <a:srcRect l="39461" t="25374" r="25795" b="35250"/>
              <a:stretch/>
            </p:blipFill>
            <p:spPr>
              <a:xfrm>
                <a:off x="6324601" y="3695700"/>
                <a:ext cx="5638800" cy="144780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9B2946-C713-F165-787B-5B30814EE3A8}"/>
                  </a:ext>
                </a:extLst>
              </p:cNvPr>
              <p:cNvSpPr txBox="1"/>
              <p:nvPr/>
            </p:nvSpPr>
            <p:spPr>
              <a:xfrm>
                <a:off x="11963401" y="3695700"/>
                <a:ext cx="106679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8000" b="1" dirty="0">
                    <a:solidFill>
                      <a:schemeClr val="bg1"/>
                    </a:solidFill>
                    <a:latin typeface="Noto Sans KR SemiBold" panose="020B0200000000000000" pitchFamily="34" charset="-128"/>
                    <a:ea typeface="Noto Sans KR SemiBold" panose="020B0200000000000000" pitchFamily="34" charset="-128"/>
                    <a:sym typeface="Wingdings" pitchFamily="2" charset="2"/>
                  </a:rPr>
                  <a:t>:</a:t>
                </a:r>
                <a:r>
                  <a:rPr kumimoji="1" lang="ko-KR" altLang="en-US" sz="8000" b="1" dirty="0">
                    <a:solidFill>
                      <a:schemeClr val="bg1"/>
                    </a:solidFill>
                    <a:latin typeface="Noto Sans KR SemiBold" panose="020B0200000000000000" pitchFamily="34" charset="-128"/>
                    <a:ea typeface="Noto Sans KR SemiBold" panose="020B02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8000" b="1" dirty="0">
                    <a:solidFill>
                      <a:schemeClr val="bg1"/>
                    </a:solidFill>
                    <a:latin typeface="Noto Sans KR SemiBold" panose="020B0200000000000000" pitchFamily="34" charset="-128"/>
                    <a:ea typeface="Noto Sans KR SemiBold" panose="020B0200000000000000" pitchFamily="34" charset="-128"/>
                    <a:sym typeface="Wingdings" pitchFamily="2" charset="2"/>
                  </a:rPr>
                  <a:t>)</a:t>
                </a:r>
                <a:endParaRPr kumimoji="1" lang="ko-Kore-KR" altLang="en-US" sz="8000" b="1" dirty="0">
                  <a:solidFill>
                    <a:schemeClr val="bg1"/>
                  </a:solidFill>
                  <a:latin typeface="Noto Sans KR SemiBold" panose="020B0200000000000000" pitchFamily="34" charset="-128"/>
                  <a:ea typeface="Noto Sans KR SemiBold" panose="020B0200000000000000" pitchFamily="34" charset="-128"/>
                </a:endParaRPr>
              </a:p>
            </p:txBody>
          </p:sp>
        </p:grpSp>
        <p:pic>
          <p:nvPicPr>
            <p:cNvPr id="8" name="Object 25">
              <a:extLst>
                <a:ext uri="{FF2B5EF4-FFF2-40B4-BE49-F238E27FC236}">
                  <a16:creationId xmlns:a16="http://schemas.microsoft.com/office/drawing/2014/main" id="{8160B1C8-3A53-91B7-9CF1-3BF7AF94B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3800" y="6657360"/>
              <a:ext cx="10857719" cy="88634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22997" y="5375988"/>
              <a:ext cx="10857719" cy="886344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F1FDFAF-E649-6846-CAB8-151C3B2A112F}"/>
                </a:ext>
              </a:extLst>
            </p:cNvPr>
            <p:cNvGrpSpPr/>
            <p:nvPr/>
          </p:nvGrpSpPr>
          <p:grpSpPr>
            <a:xfrm>
              <a:off x="3722997" y="5375988"/>
              <a:ext cx="3453051" cy="886344"/>
              <a:chOff x="3722997" y="5933556"/>
              <a:chExt cx="3453051" cy="886344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3722997" y="5933556"/>
                <a:ext cx="3453051" cy="886344"/>
                <a:chOff x="3722997" y="6497611"/>
                <a:chExt cx="3453051" cy="886344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722997" y="6497611"/>
                  <a:ext cx="3453051" cy="886344"/>
                </a:xfrm>
                <a:prstGeom prst="rect">
                  <a:avLst/>
                </a:prstGeom>
              </p:spPr>
            </p:pic>
          </p:grp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867258-3702-7175-BD40-CB70A6F0EABD}"/>
                  </a:ext>
                </a:extLst>
              </p:cNvPr>
              <p:cNvSpPr txBox="1"/>
              <p:nvPr/>
            </p:nvSpPr>
            <p:spPr>
              <a:xfrm>
                <a:off x="4071298" y="6138201"/>
                <a:ext cx="275644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2500" b="1" spc="300" dirty="0">
                    <a:solidFill>
                      <a:srgbClr val="312722">
                        <a:alpha val="80000"/>
                      </a:srgbClr>
                    </a:solidFill>
                    <a:latin typeface="Noto Sans KR SemiBold" panose="020B0200000000000000" pitchFamily="34" charset="-128"/>
                    <a:ea typeface="Noto Sans KR SemiBold" panose="020B0200000000000000" pitchFamily="34" charset="-128"/>
                  </a:rPr>
                  <a:t>E-MAIL</a:t>
                </a:r>
                <a:endParaRPr kumimoji="1" lang="ko-Kore-KR" altLang="en-US" sz="2500" b="1" spc="300" dirty="0">
                  <a:solidFill>
                    <a:srgbClr val="312722">
                      <a:alpha val="80000"/>
                    </a:srgbClr>
                  </a:solidFill>
                  <a:latin typeface="Noto Sans KR SemiBold" panose="020B0200000000000000" pitchFamily="34" charset="-128"/>
                  <a:ea typeface="Noto Sans KR SemiBold" panose="020B0200000000000000" pitchFamily="34" charset="-128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7EAA33B-0141-3DB2-EFEF-41D16ACFAF16}"/>
                </a:ext>
              </a:extLst>
            </p:cNvPr>
            <p:cNvGrpSpPr/>
            <p:nvPr/>
          </p:nvGrpSpPr>
          <p:grpSpPr>
            <a:xfrm>
              <a:off x="3733800" y="6657360"/>
              <a:ext cx="3453051" cy="886344"/>
              <a:chOff x="3722997" y="5933556"/>
              <a:chExt cx="3453051" cy="886344"/>
            </a:xfrm>
          </p:grpSpPr>
          <p:grpSp>
            <p:nvGrpSpPr>
              <p:cNvPr id="10" name="그룹 1008">
                <a:extLst>
                  <a:ext uri="{FF2B5EF4-FFF2-40B4-BE49-F238E27FC236}">
                    <a16:creationId xmlns:a16="http://schemas.microsoft.com/office/drawing/2014/main" id="{8C8D1161-6FD5-0E42-C178-C0B21C233B91}"/>
                  </a:ext>
                </a:extLst>
              </p:cNvPr>
              <p:cNvGrpSpPr/>
              <p:nvPr/>
            </p:nvGrpSpPr>
            <p:grpSpPr>
              <a:xfrm>
                <a:off x="3722997" y="5933556"/>
                <a:ext cx="3453051" cy="886344"/>
                <a:chOff x="3722997" y="6497611"/>
                <a:chExt cx="3453051" cy="886344"/>
              </a:xfrm>
            </p:grpSpPr>
            <p:pic>
              <p:nvPicPr>
                <p:cNvPr id="12" name="Object 28">
                  <a:extLst>
                    <a:ext uri="{FF2B5EF4-FFF2-40B4-BE49-F238E27FC236}">
                      <a16:creationId xmlns:a16="http://schemas.microsoft.com/office/drawing/2014/main" id="{50E26897-3897-78A9-7341-D5F284B49B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722997" y="6497611"/>
                  <a:ext cx="3453051" cy="886344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034367-A7B2-110E-E8CB-BC168DD5CC33}"/>
                  </a:ext>
                </a:extLst>
              </p:cNvPr>
              <p:cNvSpPr txBox="1"/>
              <p:nvPr/>
            </p:nvSpPr>
            <p:spPr>
              <a:xfrm>
                <a:off x="4071298" y="6138201"/>
                <a:ext cx="275644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2500" b="1" spc="300" dirty="0">
                    <a:solidFill>
                      <a:srgbClr val="312722">
                        <a:alpha val="80000"/>
                      </a:srgbClr>
                    </a:solidFill>
                    <a:latin typeface="Noto Sans KR SemiBold" panose="020B0200000000000000" pitchFamily="34" charset="-128"/>
                    <a:ea typeface="Noto Sans KR SemiBold" panose="020B0200000000000000" pitchFamily="34" charset="-128"/>
                  </a:rPr>
                  <a:t>HOMEPAGE</a:t>
                </a:r>
                <a:endParaRPr kumimoji="1" lang="ko-Kore-KR" altLang="en-US" sz="2500" b="1" spc="300" dirty="0">
                  <a:solidFill>
                    <a:srgbClr val="312722">
                      <a:alpha val="80000"/>
                    </a:srgbClr>
                  </a:solidFill>
                  <a:latin typeface="Noto Sans KR SemiBold" panose="020B0200000000000000" pitchFamily="34" charset="-128"/>
                  <a:ea typeface="Noto Sans KR SemiBold" panose="020B0200000000000000" pitchFamily="34" charset="-128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7B8433-EEDF-43D1-30FB-C19DC504BB23}"/>
                </a:ext>
              </a:extLst>
            </p:cNvPr>
            <p:cNvSpPr/>
            <p:nvPr/>
          </p:nvSpPr>
          <p:spPr>
            <a:xfrm>
              <a:off x="7186852" y="5375988"/>
              <a:ext cx="7404668" cy="882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lt1">
                    <a:alpha val="90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9F7058-C8C8-FD7C-650F-E145FC8580AD}"/>
                </a:ext>
              </a:extLst>
            </p:cNvPr>
            <p:cNvSpPr txBox="1"/>
            <p:nvPr/>
          </p:nvSpPr>
          <p:spPr>
            <a:xfrm>
              <a:off x="7160335" y="5372100"/>
              <a:ext cx="7404667" cy="89023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ko-KR" sz="2400">
                  <a:solidFill>
                    <a:schemeClr val="bg1">
                      <a:alpha val="9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@</a:t>
              </a:r>
              <a:r>
                <a:rPr kumimoji="1" lang="en-US" altLang="ko-KR" sz="2400" dirty="0" err="1">
                  <a:solidFill>
                    <a:schemeClr val="bg1">
                      <a:alpha val="9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gmail.com</a:t>
              </a:r>
              <a:endParaRPr kumimoji="1" lang="ko-Kore-KR" altLang="en-US" sz="2400" dirty="0">
                <a:solidFill>
                  <a:schemeClr val="bg1">
                    <a:alpha val="9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776779-792F-AC37-080A-0348461F13C8}"/>
                </a:ext>
              </a:extLst>
            </p:cNvPr>
            <p:cNvSpPr txBox="1"/>
            <p:nvPr/>
          </p:nvSpPr>
          <p:spPr>
            <a:xfrm>
              <a:off x="7162800" y="6681528"/>
              <a:ext cx="7404667" cy="89023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ko-KR" sz="2400" dirty="0">
                  <a:solidFill>
                    <a:schemeClr val="bg1">
                      <a:alpha val="9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GIT</a:t>
              </a:r>
              <a:r>
                <a:rPr kumimoji="1" lang="ko-KR" altLang="en-US" sz="2400" dirty="0">
                  <a:solidFill>
                    <a:schemeClr val="bg1">
                      <a:alpha val="90000"/>
                    </a:schemeClr>
                  </a:solidFill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kumimoji="1" lang="en-US" altLang="ko-KR" sz="2400" dirty="0">
                  <a:solidFill>
                    <a:schemeClr val="bg1">
                      <a:alpha val="9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:</a:t>
              </a:r>
              <a:r>
                <a:rPr kumimoji="1" lang="ko-KR" altLang="en-US" sz="2400" dirty="0">
                  <a:solidFill>
                    <a:schemeClr val="bg1">
                      <a:alpha val="90000"/>
                    </a:schemeClr>
                  </a:solidFill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kumimoji="1" lang="en-US" altLang="ko-Kore-KR" sz="2400" dirty="0">
                  <a:solidFill>
                    <a:schemeClr val="bg1">
                      <a:alpha val="9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</a:t>
              </a:r>
              <a:endParaRPr kumimoji="1" lang="ko-Kore-KR" altLang="en-US" sz="2400" dirty="0">
                <a:solidFill>
                  <a:schemeClr val="bg1">
                    <a:alpha val="9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22E804-7E20-01D0-B753-186A48D59C8A}"/>
                </a:ext>
              </a:extLst>
            </p:cNvPr>
            <p:cNvSpPr txBox="1"/>
            <p:nvPr/>
          </p:nvSpPr>
          <p:spPr>
            <a:xfrm>
              <a:off x="4381500" y="2389257"/>
              <a:ext cx="9525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4800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이것으로 발표를 마치겠습니다</a:t>
              </a:r>
              <a:r>
                <a:rPr kumimoji="1" lang="en-US" altLang="ko-KR" sz="4800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  <a:endParaRPr kumimoji="1" lang="ko-Kore-KR" altLang="en-US" sz="48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626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실내, 바닥, 바닥재, 유아이(가) 표시된 사진&#10;&#10;자동 생성된 설명">
            <a:extLst>
              <a:ext uri="{FF2B5EF4-FFF2-40B4-BE49-F238E27FC236}">
                <a16:creationId xmlns:a16="http://schemas.microsoft.com/office/drawing/2014/main" id="{E43349AF-CEA1-8C2D-719C-E136E2544C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66" y="-19050"/>
            <a:ext cx="18355733" cy="103251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6800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90A3E2-78D7-686A-990F-97EA583F1CA2}"/>
              </a:ext>
            </a:extLst>
          </p:cNvPr>
          <p:cNvSpPr txBox="1"/>
          <p:nvPr/>
        </p:nvSpPr>
        <p:spPr>
          <a:xfrm>
            <a:off x="7919819" y="9116080"/>
            <a:ext cx="244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endParaRPr kumimoji="1" lang="ko-Kore-KR" altLang="en-US" sz="28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EF9117-158F-8CEB-9CAC-F7681C57A129}"/>
              </a:ext>
            </a:extLst>
          </p:cNvPr>
          <p:cNvGrpSpPr/>
          <p:nvPr/>
        </p:nvGrpSpPr>
        <p:grpSpPr>
          <a:xfrm>
            <a:off x="-33866" y="4104754"/>
            <a:ext cx="18355733" cy="2077492"/>
            <a:chOff x="-33866" y="4427428"/>
            <a:chExt cx="18355733" cy="20774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090685-CB28-D262-2C91-477BA80B59E3}"/>
                </a:ext>
              </a:extLst>
            </p:cNvPr>
            <p:cNvSpPr txBox="1"/>
            <p:nvPr/>
          </p:nvSpPr>
          <p:spPr>
            <a:xfrm>
              <a:off x="0" y="4427428"/>
              <a:ext cx="18288000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9500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  <a:cs typeface="Helvetica Neue Medium" panose="02000503000000020004" pitchFamily="2" charset="0"/>
                </a:rPr>
                <a:t>팀 소개</a:t>
              </a:r>
              <a:endParaRPr kumimoji="1" lang="ko-Kore-KR" altLang="en-US" sz="95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7567C3-0BE0-3830-2471-F6DE5CC47169}"/>
                </a:ext>
              </a:extLst>
            </p:cNvPr>
            <p:cNvSpPr txBox="1"/>
            <p:nvPr/>
          </p:nvSpPr>
          <p:spPr>
            <a:xfrm>
              <a:off x="-33866" y="5981700"/>
              <a:ext cx="1835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팀원 소개</a:t>
              </a:r>
              <a:endParaRPr kumimoji="1" lang="ko-Kore-KR" altLang="en-US" sz="28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496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299242" y="3646674"/>
            <a:ext cx="4916556" cy="3691973"/>
            <a:chOff x="1299242" y="3646674"/>
            <a:chExt cx="4916556" cy="36919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9242" y="3646674"/>
              <a:ext cx="4916556" cy="36919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7036" y="7679367"/>
            <a:ext cx="4872174" cy="952381"/>
            <a:chOff x="1297036" y="7679367"/>
            <a:chExt cx="4872174" cy="9523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>
              <a:alphaModFix/>
            </a:blip>
            <a:stretch>
              <a:fillRect/>
            </a:stretch>
          </p:blipFill>
          <p:spPr>
            <a:xfrm>
              <a:off x="1297036" y="7679367"/>
              <a:ext cx="4872174" cy="9523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84579" y="3646674"/>
            <a:ext cx="4916556" cy="3691973"/>
            <a:chOff x="6684579" y="3646674"/>
            <a:chExt cx="4916556" cy="369197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4579" y="3646674"/>
              <a:ext cx="4916556" cy="36919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06770" y="7679367"/>
            <a:ext cx="4872174" cy="952381"/>
            <a:chOff x="6706770" y="7679367"/>
            <a:chExt cx="4872174" cy="9523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6770" y="7679367"/>
              <a:ext cx="4872174" cy="952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69916" y="3646674"/>
            <a:ext cx="4916556" cy="3691973"/>
            <a:chOff x="12069916" y="3646674"/>
            <a:chExt cx="4916556" cy="369197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9916" y="3646674"/>
              <a:ext cx="4916556" cy="36919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67710" y="7679367"/>
            <a:ext cx="4872174" cy="952381"/>
            <a:chOff x="12067710" y="7679367"/>
            <a:chExt cx="4872174" cy="95238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67710" y="7679367"/>
              <a:ext cx="4872174" cy="95238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C6137DC-AAEB-D027-857C-CF2131B328CD}"/>
              </a:ext>
            </a:extLst>
          </p:cNvPr>
          <p:cNvSpPr txBox="1"/>
          <p:nvPr/>
        </p:nvSpPr>
        <p:spPr>
          <a:xfrm>
            <a:off x="7919819" y="9116080"/>
            <a:ext cx="244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endParaRPr kumimoji="1" lang="ko-Kore-KR" altLang="en-US" sz="28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BCE78-A7E9-4C01-5BCE-C1B8B456D04F}"/>
              </a:ext>
            </a:extLst>
          </p:cNvPr>
          <p:cNvSpPr txBox="1"/>
          <p:nvPr/>
        </p:nvSpPr>
        <p:spPr>
          <a:xfrm>
            <a:off x="1297036" y="1430060"/>
            <a:ext cx="807556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200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TEAM PATI : </a:t>
            </a:r>
            <a:r>
              <a:rPr kumimoji="1" lang="ko-KR" altLang="en-US" sz="6200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팀원 소개</a:t>
            </a:r>
            <a:endParaRPr kumimoji="1" lang="ko-Kore-KR" altLang="en-US" sz="6200" spc="-15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78BC3-1177-986A-FD02-29068ED90D0A}"/>
              </a:ext>
            </a:extLst>
          </p:cNvPr>
          <p:cNvSpPr txBox="1"/>
          <p:nvPr/>
        </p:nvSpPr>
        <p:spPr>
          <a:xfrm>
            <a:off x="1277051" y="7893243"/>
            <a:ext cx="49165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ko-KR" altLang="en-US" sz="2800" b="1" spc="300" dirty="0">
                <a:solidFill>
                  <a:srgbClr val="312722">
                    <a:alpha val="65000"/>
                  </a:srgb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이창민</a:t>
            </a:r>
            <a:endParaRPr kumimoji="1" lang="ko-Kore-KR" altLang="en-US" sz="2800" b="1" spc="300" dirty="0">
              <a:solidFill>
                <a:srgbClr val="312722">
                  <a:alpha val="65000"/>
                </a:srgb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F4D7E-E5CE-F034-551F-D144EAF495B5}"/>
              </a:ext>
            </a:extLst>
          </p:cNvPr>
          <p:cNvSpPr txBox="1"/>
          <p:nvPr/>
        </p:nvSpPr>
        <p:spPr>
          <a:xfrm>
            <a:off x="6706770" y="7893243"/>
            <a:ext cx="49165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ko-KR" altLang="en-US" sz="2800" b="1" spc="300" dirty="0">
                <a:solidFill>
                  <a:srgbClr val="312722">
                    <a:alpha val="65000"/>
                  </a:srgb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박고은</a:t>
            </a:r>
            <a:endParaRPr kumimoji="1" lang="ko-Kore-KR" altLang="en-US" sz="2800" b="1" spc="300" dirty="0">
              <a:solidFill>
                <a:srgbClr val="312722">
                  <a:alpha val="65000"/>
                </a:srgb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84BC97-C963-B194-DD30-F817F417A1BB}"/>
              </a:ext>
            </a:extLst>
          </p:cNvPr>
          <p:cNvSpPr txBox="1"/>
          <p:nvPr/>
        </p:nvSpPr>
        <p:spPr>
          <a:xfrm>
            <a:off x="12047725" y="7893243"/>
            <a:ext cx="49165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ko-KR" altLang="en-US" sz="2800" b="1" spc="300" dirty="0">
                <a:solidFill>
                  <a:srgbClr val="312722">
                    <a:alpha val="65000"/>
                  </a:srgb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윤순상</a:t>
            </a:r>
            <a:endParaRPr kumimoji="1" lang="ko-Kore-KR" altLang="en-US" sz="2800" b="1" spc="300" dirty="0">
              <a:solidFill>
                <a:srgbClr val="312722">
                  <a:alpha val="65000"/>
                </a:srgb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9AC90A-E83D-EC00-E3BE-31A55F880ACA}"/>
              </a:ext>
            </a:extLst>
          </p:cNvPr>
          <p:cNvSpPr txBox="1"/>
          <p:nvPr/>
        </p:nvSpPr>
        <p:spPr>
          <a:xfrm>
            <a:off x="1590399" y="5886136"/>
            <a:ext cx="4334243" cy="11246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kumimoji="1" lang="ko-Kore-KR" altLang="en-US" sz="2300" spc="-15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Helvetica Neue Medium" panose="02000503000000020004" pitchFamily="2" charset="0"/>
              </a:rPr>
              <a:t>심리학과</a:t>
            </a:r>
            <a:endParaRPr kumimoji="1" lang="en-US" altLang="ko-Kore-KR" sz="2300" spc="-150" dirty="0">
              <a:solidFill>
                <a:schemeClr val="bg1">
                  <a:alpha val="8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  <a:cs typeface="Helvetica Neue Medium" panose="02000503000000020004" pitchFamily="2" charset="0"/>
            </a:endParaRPr>
          </a:p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kumimoji="1" lang="en-US" altLang="ko-Kore-KR" sz="2300" dirty="0">
                <a:solidFill>
                  <a:schemeClr val="bg1">
                    <a:alpha val="8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Front</a:t>
            </a:r>
            <a:r>
              <a:rPr kumimoji="1" lang="en-US" altLang="ko-KR" sz="2300" dirty="0">
                <a:solidFill>
                  <a:schemeClr val="bg1">
                    <a:alpha val="8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-</a:t>
            </a:r>
            <a:r>
              <a:rPr kumimoji="1" lang="en-US" altLang="ko-Kore-KR" sz="2300" dirty="0">
                <a:solidFill>
                  <a:schemeClr val="bg1">
                    <a:alpha val="8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end part</a:t>
            </a:r>
            <a:endParaRPr kumimoji="1" lang="ko-Kore-KR" altLang="en-US" sz="2300" dirty="0">
              <a:solidFill>
                <a:schemeClr val="bg1">
                  <a:alpha val="80000"/>
                </a:schemeClr>
              </a:solidFill>
              <a:latin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CFF10F-E346-D5B2-3761-DFFBDB8FDAD0}"/>
              </a:ext>
            </a:extLst>
          </p:cNvPr>
          <p:cNvSpPr txBox="1"/>
          <p:nvPr/>
        </p:nvSpPr>
        <p:spPr>
          <a:xfrm>
            <a:off x="6934200" y="5886136"/>
            <a:ext cx="4334243" cy="11246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kumimoji="1" lang="ko-Kore-KR" altLang="en-US" sz="2300" spc="-15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Helvetica Neue Medium" panose="02000503000000020004" pitchFamily="2" charset="0"/>
              </a:rPr>
              <a:t>임상의학통계전공</a:t>
            </a:r>
            <a:endParaRPr kumimoji="1" lang="en-US" altLang="ko-Kore-KR" sz="2300" spc="-150" dirty="0">
              <a:solidFill>
                <a:schemeClr val="bg1">
                  <a:alpha val="8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  <a:cs typeface="Helvetica Neue Medium" panose="02000503000000020004" pitchFamily="2" charset="0"/>
            </a:endParaRPr>
          </a:p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kumimoji="1" lang="en-US" altLang="ko-Kore-KR" sz="2300" dirty="0">
                <a:solidFill>
                  <a:schemeClr val="bg1">
                    <a:alpha val="8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Front</a:t>
            </a:r>
            <a:r>
              <a:rPr kumimoji="1" lang="en-US" altLang="ko-KR" sz="2300" dirty="0">
                <a:solidFill>
                  <a:schemeClr val="bg1">
                    <a:alpha val="8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-</a:t>
            </a:r>
            <a:r>
              <a:rPr kumimoji="1" lang="en-US" altLang="ko-Kore-KR" sz="2300" dirty="0">
                <a:solidFill>
                  <a:schemeClr val="bg1">
                    <a:alpha val="8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end part</a:t>
            </a:r>
            <a:endParaRPr kumimoji="1" lang="ko-Kore-KR" altLang="en-US" sz="2300" dirty="0">
              <a:solidFill>
                <a:schemeClr val="bg1">
                  <a:alpha val="80000"/>
                </a:schemeClr>
              </a:solidFill>
              <a:latin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DDF642-F7AA-B91C-8471-C949E675F78A}"/>
              </a:ext>
            </a:extLst>
          </p:cNvPr>
          <p:cNvSpPr txBox="1"/>
          <p:nvPr/>
        </p:nvSpPr>
        <p:spPr>
          <a:xfrm>
            <a:off x="12353557" y="5883315"/>
            <a:ext cx="4334243" cy="11302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kumimoji="1" lang="ko-KR" altLang="en-US" sz="2300" spc="-15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Helvetica Neue Medium" panose="02000503000000020004" pitchFamily="2" charset="0"/>
              </a:rPr>
              <a:t>빅데이터학부</a:t>
            </a:r>
            <a:endParaRPr kumimoji="1" lang="en-US" altLang="ko-Kore-KR" sz="2300" spc="-150" dirty="0">
              <a:solidFill>
                <a:schemeClr val="bg1">
                  <a:alpha val="8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  <a:cs typeface="Helvetica Neue Medium" panose="02000503000000020004" pitchFamily="2" charset="0"/>
            </a:endParaRPr>
          </a:p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kumimoji="1" lang="en-US" altLang="ko-KR" sz="2300" dirty="0">
                <a:solidFill>
                  <a:schemeClr val="bg1">
                    <a:alpha val="8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Back-</a:t>
            </a:r>
            <a:r>
              <a:rPr kumimoji="1" lang="en-US" altLang="ko-Kore-KR" sz="2300" dirty="0">
                <a:solidFill>
                  <a:schemeClr val="bg1">
                    <a:alpha val="8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end part</a:t>
            </a:r>
            <a:endParaRPr kumimoji="1" lang="ko-Kore-KR" altLang="en-US" sz="2300" dirty="0">
              <a:solidFill>
                <a:schemeClr val="bg1">
                  <a:alpha val="80000"/>
                </a:schemeClr>
              </a:solidFill>
              <a:latin typeface="Helvetica Neue Light" panose="02000403000000020004" pitchFamily="2" charset="0"/>
              <a:ea typeface="Noto Sans KR" panose="020B0200000000000000" pitchFamily="34" charset="-128"/>
              <a:cs typeface="Helvetica Neue Medium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41167-0A4F-D290-A8C2-3503A3F07863}"/>
              </a:ext>
            </a:extLst>
          </p:cNvPr>
          <p:cNvSpPr txBox="1"/>
          <p:nvPr/>
        </p:nvSpPr>
        <p:spPr>
          <a:xfrm>
            <a:off x="10668000" y="1257300"/>
            <a:ext cx="6400800" cy="162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t">
              <a:lnSpc>
                <a:spcPct val="150000"/>
              </a:lnSpc>
              <a:spcAft>
                <a:spcPts val="300"/>
              </a:spcAft>
            </a:pPr>
            <a:r>
              <a:rPr kumimoji="1" lang="en-US" altLang="ko-KR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TEAM PATI</a:t>
            </a:r>
            <a:r>
              <a:rPr kumimoji="1" lang="ko-KR" altLang="en-US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의 </a:t>
            </a:r>
            <a:r>
              <a:rPr kumimoji="1" lang="en-US" altLang="ko-KR" sz="2100" dirty="0">
                <a:solidFill>
                  <a:schemeClr val="bg1">
                    <a:alpha val="90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rPr>
              <a:t>PostureFlow</a:t>
            </a:r>
            <a:r>
              <a:rPr kumimoji="1" lang="en-US" altLang="ko-KR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Helvetica Neue Medium" panose="02000503000000020004" pitchFamily="2" charset="0"/>
              </a:rPr>
              <a:t>.</a:t>
            </a:r>
            <a:endParaRPr kumimoji="1" lang="en-US" altLang="ko-KR" sz="2100" dirty="0">
              <a:solidFill>
                <a:schemeClr val="bg1">
                  <a:alpha val="9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pPr algn="r" fontAlgn="t">
              <a:lnSpc>
                <a:spcPct val="150000"/>
              </a:lnSpc>
              <a:spcAft>
                <a:spcPts val="300"/>
              </a:spcAft>
            </a:pPr>
            <a:r>
              <a:rPr kumimoji="1" lang="ko-KR" altLang="en-US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프로젝트에 참여한 팀원을 소개합니다</a:t>
            </a:r>
            <a:r>
              <a:rPr kumimoji="1" lang="en-US" altLang="ko-KR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.</a:t>
            </a:r>
          </a:p>
          <a:p>
            <a:pPr algn="r" fontAlgn="t">
              <a:lnSpc>
                <a:spcPct val="150000"/>
              </a:lnSpc>
              <a:spcAft>
                <a:spcPts val="300"/>
              </a:spcAft>
            </a:pPr>
            <a:endParaRPr kumimoji="1" lang="ko-Kore-KR" altLang="en-US" sz="2100" dirty="0">
              <a:solidFill>
                <a:schemeClr val="bg1">
                  <a:alpha val="9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A784FA1-31CE-1216-702F-B569DC454A8D}"/>
              </a:ext>
            </a:extLst>
          </p:cNvPr>
          <p:cNvGrpSpPr/>
          <p:nvPr/>
        </p:nvGrpSpPr>
        <p:grpSpPr>
          <a:xfrm>
            <a:off x="1590399" y="3154366"/>
            <a:ext cx="4334243" cy="2472954"/>
            <a:chOff x="1590399" y="3154366"/>
            <a:chExt cx="4334243" cy="24729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0399" y="3154366"/>
              <a:ext cx="4334243" cy="247295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D3DC30C-DD45-76F7-15F8-94F341FEDAE1}"/>
                </a:ext>
              </a:extLst>
            </p:cNvPr>
            <p:cNvSpPr/>
            <p:nvPr/>
          </p:nvSpPr>
          <p:spPr>
            <a:xfrm>
              <a:off x="3352800" y="3924300"/>
              <a:ext cx="762000" cy="83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1073" y="3154366"/>
            <a:ext cx="4334243" cy="247295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7BD82A8-1351-D1FA-CEFB-31316EB4E2FA}"/>
              </a:ext>
            </a:extLst>
          </p:cNvPr>
          <p:cNvGrpSpPr/>
          <p:nvPr/>
        </p:nvGrpSpPr>
        <p:grpSpPr>
          <a:xfrm>
            <a:off x="6975736" y="3154366"/>
            <a:ext cx="4334243" cy="2472954"/>
            <a:chOff x="6975736" y="3154366"/>
            <a:chExt cx="4334243" cy="247295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5736" y="3154366"/>
              <a:ext cx="4334243" cy="247295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8A0732A-53D4-4B6B-6FDC-5D56EEDDF7EA}"/>
                </a:ext>
              </a:extLst>
            </p:cNvPr>
            <p:cNvSpPr/>
            <p:nvPr/>
          </p:nvSpPr>
          <p:spPr>
            <a:xfrm>
              <a:off x="8720321" y="3915856"/>
              <a:ext cx="762000" cy="83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738027-7FAC-9CFB-E0AA-B23D15CDE979}"/>
              </a:ext>
            </a:extLst>
          </p:cNvPr>
          <p:cNvSpPr/>
          <p:nvPr/>
        </p:nvSpPr>
        <p:spPr>
          <a:xfrm>
            <a:off x="14174370" y="4022794"/>
            <a:ext cx="7620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 descr="노트북, 컴퓨터, 만화 영화, 실내이(가) 표시된 사진&#10;&#10;자동 생성된 설명">
            <a:extLst>
              <a:ext uri="{FF2B5EF4-FFF2-40B4-BE49-F238E27FC236}">
                <a16:creationId xmlns:a16="http://schemas.microsoft.com/office/drawing/2014/main" id="{7FF37395-283E-168A-1B05-25E7433D9B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87" y="3182547"/>
            <a:ext cx="2455866" cy="2455866"/>
          </a:xfrm>
          <a:prstGeom prst="rect">
            <a:avLst/>
          </a:prstGeom>
        </p:spPr>
      </p:pic>
      <p:pic>
        <p:nvPicPr>
          <p:cNvPr id="23" name="그림 22" descr="노트북, 컴퓨터, 만화 영화, 안경이(가) 표시된 사진&#10;&#10;자동 생성된 설명">
            <a:extLst>
              <a:ext uri="{FF2B5EF4-FFF2-40B4-BE49-F238E27FC236}">
                <a16:creationId xmlns:a16="http://schemas.microsoft.com/office/drawing/2014/main" id="{D4664250-2980-132B-6F70-D68F7AF3A3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1"/>
          <a:stretch/>
        </p:blipFill>
        <p:spPr>
          <a:xfrm>
            <a:off x="13251731" y="3250184"/>
            <a:ext cx="2552927" cy="2388229"/>
          </a:xfrm>
          <a:prstGeom prst="rect">
            <a:avLst/>
          </a:prstGeom>
        </p:spPr>
      </p:pic>
      <p:pic>
        <p:nvPicPr>
          <p:cNvPr id="6" name="그림 5" descr="노트북, 컴퓨터, 인간의 얼굴, 정보기기이(가) 표시된 사진&#10;&#10;자동 생성된 설명">
            <a:extLst>
              <a:ext uri="{FF2B5EF4-FFF2-40B4-BE49-F238E27FC236}">
                <a16:creationId xmlns:a16="http://schemas.microsoft.com/office/drawing/2014/main" id="{9424D56F-5485-D65C-90FC-CA231956B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675" y="3467100"/>
            <a:ext cx="2154650" cy="21546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3922644" y="3646674"/>
            <a:ext cx="4916556" cy="3691973"/>
            <a:chOff x="6684579" y="3646674"/>
            <a:chExt cx="4916556" cy="369197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4579" y="3646674"/>
              <a:ext cx="4916556" cy="36919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44835" y="7679367"/>
            <a:ext cx="4872174" cy="952381"/>
            <a:chOff x="6706770" y="7679367"/>
            <a:chExt cx="4872174" cy="9523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6770" y="7679367"/>
              <a:ext cx="4872174" cy="952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37161" y="3646674"/>
            <a:ext cx="4916556" cy="3691973"/>
            <a:chOff x="12069916" y="3646674"/>
            <a:chExt cx="4916556" cy="369197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9916" y="3646674"/>
              <a:ext cx="4916556" cy="36919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34955" y="7679367"/>
            <a:ext cx="4872174" cy="952381"/>
            <a:chOff x="12067710" y="7679367"/>
            <a:chExt cx="4872174" cy="95238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7710" y="7679367"/>
              <a:ext cx="4872174" cy="95238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C6137DC-AAEB-D027-857C-CF2131B328CD}"/>
              </a:ext>
            </a:extLst>
          </p:cNvPr>
          <p:cNvSpPr txBox="1"/>
          <p:nvPr/>
        </p:nvSpPr>
        <p:spPr>
          <a:xfrm>
            <a:off x="7919819" y="9116080"/>
            <a:ext cx="244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endParaRPr kumimoji="1" lang="ko-Kore-KR" altLang="en-US" sz="28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F05EE-656F-CABF-C5ED-835EBE21587F}"/>
              </a:ext>
            </a:extLst>
          </p:cNvPr>
          <p:cNvSpPr txBox="1"/>
          <p:nvPr/>
        </p:nvSpPr>
        <p:spPr>
          <a:xfrm>
            <a:off x="1297036" y="1430060"/>
            <a:ext cx="807556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200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TEAM PATI : </a:t>
            </a:r>
            <a:r>
              <a:rPr kumimoji="1" lang="ko-KR" altLang="en-US" sz="6200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팀원 소개</a:t>
            </a:r>
            <a:endParaRPr kumimoji="1" lang="ko-Kore-KR" altLang="en-US" sz="6200" spc="-150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43DC0-C56E-9096-682F-BDFB7D8E1470}"/>
              </a:ext>
            </a:extLst>
          </p:cNvPr>
          <p:cNvSpPr txBox="1"/>
          <p:nvPr/>
        </p:nvSpPr>
        <p:spPr>
          <a:xfrm>
            <a:off x="3919331" y="7893243"/>
            <a:ext cx="49165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ko-KR" altLang="en-US" sz="2800" b="1" spc="300" dirty="0">
                <a:solidFill>
                  <a:srgbClr val="312722">
                    <a:alpha val="65000"/>
                  </a:srgb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김소은</a:t>
            </a:r>
            <a:endParaRPr kumimoji="1" lang="ko-Kore-KR" altLang="en-US" sz="2800" b="1" spc="300" dirty="0">
              <a:solidFill>
                <a:srgbClr val="312722">
                  <a:alpha val="65000"/>
                </a:srgb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9F4532-8237-01B9-9389-53992596858B}"/>
              </a:ext>
            </a:extLst>
          </p:cNvPr>
          <p:cNvSpPr txBox="1"/>
          <p:nvPr/>
        </p:nvSpPr>
        <p:spPr>
          <a:xfrm>
            <a:off x="9409044" y="7893243"/>
            <a:ext cx="49165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ko-KR" altLang="en-US" sz="2800" b="1" spc="300" dirty="0">
                <a:solidFill>
                  <a:srgbClr val="312722">
                    <a:alpha val="65000"/>
                  </a:srgb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홍진우</a:t>
            </a:r>
            <a:endParaRPr kumimoji="1" lang="ko-Kore-KR" altLang="en-US" sz="2800" b="1" spc="300" dirty="0">
              <a:solidFill>
                <a:srgbClr val="312722">
                  <a:alpha val="65000"/>
                </a:srgb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D9C054-F859-3FA4-28C1-F37F2BA5FD5B}"/>
              </a:ext>
            </a:extLst>
          </p:cNvPr>
          <p:cNvSpPr txBox="1"/>
          <p:nvPr/>
        </p:nvSpPr>
        <p:spPr>
          <a:xfrm>
            <a:off x="4200157" y="5886136"/>
            <a:ext cx="4334243" cy="11246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kumimoji="1" lang="ko-Kore-KR" altLang="en-US" sz="2300" spc="-15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Helvetica Neue Medium" panose="02000503000000020004" pitchFamily="2" charset="0"/>
              </a:rPr>
              <a:t>빅데이터학부</a:t>
            </a:r>
            <a:endParaRPr kumimoji="1" lang="en-US" altLang="ko-Kore-KR" sz="2300" spc="-150" dirty="0">
              <a:solidFill>
                <a:schemeClr val="bg1">
                  <a:alpha val="8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  <a:cs typeface="Helvetica Neue Medium" panose="02000503000000020004" pitchFamily="2" charset="0"/>
            </a:endParaRPr>
          </a:p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kumimoji="1" lang="en-US" altLang="ko-Kore-KR" sz="2300" dirty="0">
                <a:solidFill>
                  <a:schemeClr val="bg1">
                    <a:alpha val="8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AI part</a:t>
            </a:r>
            <a:endParaRPr kumimoji="1" lang="ko-Kore-KR" altLang="en-US" sz="2300" dirty="0">
              <a:solidFill>
                <a:schemeClr val="bg1">
                  <a:alpha val="80000"/>
                </a:schemeClr>
              </a:solidFill>
              <a:latin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1852D-CC3C-1056-43AC-314237DA56C3}"/>
              </a:ext>
            </a:extLst>
          </p:cNvPr>
          <p:cNvSpPr txBox="1"/>
          <p:nvPr/>
        </p:nvSpPr>
        <p:spPr>
          <a:xfrm>
            <a:off x="9677400" y="5886136"/>
            <a:ext cx="4334243" cy="11246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kumimoji="1" lang="ko-Kore-KR" altLang="en-US" sz="2300" spc="-150" dirty="0">
                <a:solidFill>
                  <a:schemeClr val="bg1">
                    <a:alpha val="8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Helvetica Neue Medium" panose="02000503000000020004" pitchFamily="2" charset="0"/>
              </a:rPr>
              <a:t>빅데이터학부</a:t>
            </a:r>
            <a:endParaRPr kumimoji="1" lang="en-US" altLang="ko-Kore-KR" sz="2300" spc="-150" dirty="0">
              <a:solidFill>
                <a:schemeClr val="bg1">
                  <a:alpha val="8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  <a:cs typeface="Helvetica Neue Medium" panose="02000503000000020004" pitchFamily="2" charset="0"/>
            </a:endParaRPr>
          </a:p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kumimoji="1" lang="en-US" altLang="ko-Kore-KR" sz="2300" dirty="0">
                <a:solidFill>
                  <a:schemeClr val="bg1">
                    <a:alpha val="8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AI part</a:t>
            </a:r>
            <a:endParaRPr kumimoji="1" lang="ko-Kore-KR" altLang="en-US" sz="2300" dirty="0">
              <a:solidFill>
                <a:schemeClr val="bg1">
                  <a:alpha val="80000"/>
                </a:schemeClr>
              </a:solidFill>
              <a:latin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D7992-4EBB-68A1-8B36-01B2EFD2C5FC}"/>
              </a:ext>
            </a:extLst>
          </p:cNvPr>
          <p:cNvSpPr txBox="1"/>
          <p:nvPr/>
        </p:nvSpPr>
        <p:spPr>
          <a:xfrm>
            <a:off x="10668000" y="1257300"/>
            <a:ext cx="6400800" cy="162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t">
              <a:lnSpc>
                <a:spcPct val="150000"/>
              </a:lnSpc>
              <a:spcAft>
                <a:spcPts val="300"/>
              </a:spcAft>
            </a:pPr>
            <a:r>
              <a:rPr kumimoji="1" lang="en-US" altLang="ko-KR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TEAM PATI</a:t>
            </a:r>
            <a:r>
              <a:rPr kumimoji="1" lang="ko-KR" altLang="en-US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의 </a:t>
            </a:r>
            <a:r>
              <a:rPr kumimoji="1" lang="en-US" altLang="ko-KR" sz="2100" dirty="0">
                <a:solidFill>
                  <a:schemeClr val="bg1">
                    <a:alpha val="90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rPr>
              <a:t>PostureFlow</a:t>
            </a:r>
            <a:r>
              <a:rPr kumimoji="1" lang="en-US" altLang="ko-KR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Helvetica Neue Medium" panose="02000503000000020004" pitchFamily="2" charset="0"/>
              </a:rPr>
              <a:t>.</a:t>
            </a:r>
            <a:endParaRPr kumimoji="1" lang="en-US" altLang="ko-KR" sz="2100" dirty="0">
              <a:solidFill>
                <a:schemeClr val="bg1">
                  <a:alpha val="9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pPr algn="r" fontAlgn="t">
              <a:lnSpc>
                <a:spcPct val="150000"/>
              </a:lnSpc>
              <a:spcAft>
                <a:spcPts val="300"/>
              </a:spcAft>
            </a:pPr>
            <a:r>
              <a:rPr kumimoji="1" lang="ko-KR" altLang="en-US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프로젝트에 참여한 팀원을 소개합니다</a:t>
            </a:r>
            <a:r>
              <a:rPr kumimoji="1" lang="en-US" altLang="ko-KR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.</a:t>
            </a:r>
          </a:p>
          <a:p>
            <a:pPr algn="r" fontAlgn="t">
              <a:lnSpc>
                <a:spcPct val="150000"/>
              </a:lnSpc>
              <a:spcAft>
                <a:spcPts val="300"/>
              </a:spcAft>
            </a:pPr>
            <a:endParaRPr kumimoji="1" lang="ko-Kore-KR" altLang="en-US" sz="2100" dirty="0">
              <a:solidFill>
                <a:schemeClr val="bg1">
                  <a:alpha val="9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AF2D17D-BA65-2DEB-8884-D434F51094AB}"/>
              </a:ext>
            </a:extLst>
          </p:cNvPr>
          <p:cNvGrpSpPr/>
          <p:nvPr/>
        </p:nvGrpSpPr>
        <p:grpSpPr>
          <a:xfrm>
            <a:off x="9728318" y="3154366"/>
            <a:ext cx="4334243" cy="2472954"/>
            <a:chOff x="9728318" y="3154366"/>
            <a:chExt cx="4334243" cy="247295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28318" y="3154366"/>
              <a:ext cx="4334243" cy="247295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AFF7C46-5E78-0808-4686-80C25AC40202}"/>
                </a:ext>
              </a:extLst>
            </p:cNvPr>
            <p:cNvSpPr/>
            <p:nvPr/>
          </p:nvSpPr>
          <p:spPr>
            <a:xfrm>
              <a:off x="11463521" y="3971743"/>
              <a:ext cx="762000" cy="83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5C6994B-76B7-743A-E298-D9490E2EA179}"/>
              </a:ext>
            </a:extLst>
          </p:cNvPr>
          <p:cNvGrpSpPr/>
          <p:nvPr/>
        </p:nvGrpSpPr>
        <p:grpSpPr>
          <a:xfrm>
            <a:off x="4213801" y="3154366"/>
            <a:ext cx="4334243" cy="2472954"/>
            <a:chOff x="4213801" y="3154366"/>
            <a:chExt cx="4334243" cy="247295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3801" y="3154366"/>
              <a:ext cx="4334243" cy="247295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B515E5-7EAC-E77A-4711-5D8A1A49D3E1}"/>
                </a:ext>
              </a:extLst>
            </p:cNvPr>
            <p:cNvSpPr/>
            <p:nvPr/>
          </p:nvSpPr>
          <p:spPr>
            <a:xfrm>
              <a:off x="5986278" y="3971743"/>
              <a:ext cx="762000" cy="83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4" name="그림 13" descr="노트북, 컴퓨터, 만화 영화이(가) 표시된 사진&#10;&#10;자동 생성된 설명">
            <a:extLst>
              <a:ext uri="{FF2B5EF4-FFF2-40B4-BE49-F238E27FC236}">
                <a16:creationId xmlns:a16="http://schemas.microsoft.com/office/drawing/2014/main" id="{15C49F45-F883-C937-168D-14D9C61134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166" y="3234724"/>
            <a:ext cx="2570546" cy="2570546"/>
          </a:xfrm>
          <a:prstGeom prst="rect">
            <a:avLst/>
          </a:prstGeom>
        </p:spPr>
      </p:pic>
      <p:pic>
        <p:nvPicPr>
          <p:cNvPr id="16" name="그림 15" descr="노트북, 만화 영화, 컴퓨터, 실내이(가) 표시된 사진&#10;&#10;자동 생성된 설명">
            <a:extLst>
              <a:ext uri="{FF2B5EF4-FFF2-40B4-BE49-F238E27FC236}">
                <a16:creationId xmlns:a16="http://schemas.microsoft.com/office/drawing/2014/main" id="{A13ECFDC-F638-A333-0433-1AD0A02558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961" y="3561276"/>
            <a:ext cx="2217922" cy="221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40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실내, 바닥, 바닥재, 유아이(가) 표시된 사진&#10;&#10;자동 생성된 설명">
            <a:extLst>
              <a:ext uri="{FF2B5EF4-FFF2-40B4-BE49-F238E27FC236}">
                <a16:creationId xmlns:a16="http://schemas.microsoft.com/office/drawing/2014/main" id="{E43349AF-CEA1-8C2D-719C-E136E2544C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66" y="-19050"/>
            <a:ext cx="18355733" cy="103251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6800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90A3E2-78D7-686A-990F-97EA583F1CA2}"/>
              </a:ext>
            </a:extLst>
          </p:cNvPr>
          <p:cNvSpPr txBox="1"/>
          <p:nvPr/>
        </p:nvSpPr>
        <p:spPr>
          <a:xfrm>
            <a:off x="7919819" y="9116080"/>
            <a:ext cx="244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endParaRPr kumimoji="1" lang="ko-Kore-KR" altLang="en-US" sz="28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EF9117-158F-8CEB-9CAC-F7681C57A129}"/>
              </a:ext>
            </a:extLst>
          </p:cNvPr>
          <p:cNvGrpSpPr/>
          <p:nvPr/>
        </p:nvGrpSpPr>
        <p:grpSpPr>
          <a:xfrm>
            <a:off x="-33866" y="4104754"/>
            <a:ext cx="18355733" cy="2077492"/>
            <a:chOff x="-33866" y="4427428"/>
            <a:chExt cx="18355733" cy="20774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090685-CB28-D262-2C91-477BA80B59E3}"/>
                </a:ext>
              </a:extLst>
            </p:cNvPr>
            <p:cNvSpPr txBox="1"/>
            <p:nvPr/>
          </p:nvSpPr>
          <p:spPr>
            <a:xfrm>
              <a:off x="0" y="4427428"/>
              <a:ext cx="18288000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9500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  <a:cs typeface="Helvetica Neue Medium" panose="02000503000000020004" pitchFamily="2" charset="0"/>
                </a:rPr>
                <a:t>프로젝트 소개</a:t>
              </a:r>
              <a:endParaRPr kumimoji="1" lang="ko-Kore-KR" altLang="en-US" sz="95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7567C3-0BE0-3830-2471-F6DE5CC47169}"/>
                </a:ext>
              </a:extLst>
            </p:cNvPr>
            <p:cNvSpPr txBox="1"/>
            <p:nvPr/>
          </p:nvSpPr>
          <p:spPr>
            <a:xfrm>
              <a:off x="-33866" y="5981700"/>
              <a:ext cx="1835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주제 선정 배경 </a:t>
              </a:r>
              <a:r>
                <a:rPr kumimoji="1" lang="en-US" altLang="ko-KR" sz="28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/</a:t>
              </a:r>
              <a:r>
                <a:rPr kumimoji="1" lang="ko-KR" altLang="en-US" sz="28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과제 목표 </a:t>
              </a:r>
              <a:r>
                <a:rPr kumimoji="1" lang="en-US" altLang="ko-KR" sz="28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&amp;</a:t>
              </a:r>
              <a:r>
                <a:rPr kumimoji="1" lang="ko-KR" altLang="en-US" sz="28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기대 효과</a:t>
              </a:r>
              <a:endParaRPr kumimoji="1" lang="ko-Kore-KR" altLang="en-US" sz="28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1541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8316A54-3BF3-2ED6-DE3D-9F0090BEEA9E}"/>
              </a:ext>
            </a:extLst>
          </p:cNvPr>
          <p:cNvSpPr/>
          <p:nvPr/>
        </p:nvSpPr>
        <p:spPr>
          <a:xfrm>
            <a:off x="1981200" y="3162300"/>
            <a:ext cx="14401800" cy="5486400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66E5B-4F10-BCF6-BEA2-205863B8AD87}"/>
              </a:ext>
            </a:extLst>
          </p:cNvPr>
          <p:cNvSpPr txBox="1"/>
          <p:nvPr/>
        </p:nvSpPr>
        <p:spPr>
          <a:xfrm>
            <a:off x="7919819" y="9116080"/>
            <a:ext cx="244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endParaRPr kumimoji="1" lang="ko-Kore-KR" altLang="en-US" sz="28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2B509-BC9F-62BF-D326-2DFC3326DD9E}"/>
              </a:ext>
            </a:extLst>
          </p:cNvPr>
          <p:cNvSpPr txBox="1"/>
          <p:nvPr/>
        </p:nvSpPr>
        <p:spPr>
          <a:xfrm>
            <a:off x="6058718" y="1201460"/>
            <a:ext cx="617056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200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주제 선정 배경</a:t>
            </a:r>
            <a:endParaRPr kumimoji="1" lang="ko-Kore-KR" altLang="en-US" sz="6200" spc="-150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873C49-DC1B-D489-1C5B-8B47A2461A4D}"/>
              </a:ext>
            </a:extLst>
          </p:cNvPr>
          <p:cNvSpPr txBox="1"/>
          <p:nvPr/>
        </p:nvSpPr>
        <p:spPr>
          <a:xfrm>
            <a:off x="6231183" y="2299782"/>
            <a:ext cx="58256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프로젝트 주제 선정에 배경이 된 부분을 설명합니다</a:t>
            </a:r>
            <a:r>
              <a:rPr kumimoji="1" lang="en-US" altLang="ko-KR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.</a:t>
            </a:r>
            <a:endParaRPr kumimoji="1" lang="ko-Kore-KR" altLang="en-US" sz="2100" dirty="0">
              <a:solidFill>
                <a:schemeClr val="bg1">
                  <a:alpha val="9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5D6D658-958E-1BAD-27D0-680F8B35EC87}"/>
              </a:ext>
            </a:extLst>
          </p:cNvPr>
          <p:cNvGrpSpPr/>
          <p:nvPr/>
        </p:nvGrpSpPr>
        <p:grpSpPr>
          <a:xfrm>
            <a:off x="3008400" y="4510603"/>
            <a:ext cx="3240000" cy="2789795"/>
            <a:chOff x="3826939" y="4593468"/>
            <a:chExt cx="3240000" cy="278979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176C7A6-9EB0-AB52-0E23-F8A365BBD0A6}"/>
                </a:ext>
              </a:extLst>
            </p:cNvPr>
            <p:cNvGrpSpPr/>
            <p:nvPr/>
          </p:nvGrpSpPr>
          <p:grpSpPr>
            <a:xfrm>
              <a:off x="3826939" y="4593468"/>
              <a:ext cx="3240000" cy="1113395"/>
              <a:chOff x="3886199" y="4593468"/>
              <a:chExt cx="3240000" cy="1113395"/>
            </a:xfrm>
          </p:grpSpPr>
          <p:pic>
            <p:nvPicPr>
              <p:cNvPr id="4" name="Object 16">
                <a:extLst>
                  <a:ext uri="{FF2B5EF4-FFF2-40B4-BE49-F238E27FC236}">
                    <a16:creationId xmlns:a16="http://schemas.microsoft.com/office/drawing/2014/main" id="{1193E45D-17DC-FC8D-8594-BD449A14AE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86199" y="4593468"/>
                <a:ext cx="3240000" cy="1113395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A022D4-E586-E67C-17EC-5F2F033D7BB1}"/>
                  </a:ext>
                </a:extLst>
              </p:cNvPr>
              <p:cNvSpPr txBox="1"/>
              <p:nvPr/>
            </p:nvSpPr>
            <p:spPr>
              <a:xfrm>
                <a:off x="4580305" y="4888555"/>
                <a:ext cx="18517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ctr"/>
                <a:r>
                  <a:rPr kumimoji="1" lang="en-US" altLang="ko-KR" sz="2800" b="1" spc="300" dirty="0">
                    <a:solidFill>
                      <a:srgbClr val="312722">
                        <a:alpha val="65000"/>
                      </a:srgbClr>
                    </a:solidFill>
                    <a:latin typeface="Noto Sans KR SemiBold" panose="020B0200000000000000" pitchFamily="34" charset="-128"/>
                    <a:ea typeface="Noto Sans KR SemiBold" panose="020B0200000000000000" pitchFamily="34" charset="-128"/>
                  </a:rPr>
                  <a:t>UNTACT</a:t>
                </a:r>
                <a:endParaRPr kumimoji="1" lang="ko-Kore-KR" altLang="en-US" sz="2800" b="1" spc="300" dirty="0">
                  <a:solidFill>
                    <a:srgbClr val="312722">
                      <a:alpha val="65000"/>
                    </a:srgbClr>
                  </a:solidFill>
                  <a:latin typeface="Noto Sans KR SemiBold" panose="020B0200000000000000" pitchFamily="34" charset="-128"/>
                  <a:ea typeface="Noto Sans KR SemiBold" panose="020B0200000000000000" pitchFamily="34" charset="-128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938DF00-17E4-5C89-5E37-80B9FDC10920}"/>
                </a:ext>
              </a:extLst>
            </p:cNvPr>
            <p:cNvGrpSpPr/>
            <p:nvPr/>
          </p:nvGrpSpPr>
          <p:grpSpPr>
            <a:xfrm>
              <a:off x="3826939" y="6269868"/>
              <a:ext cx="3240000" cy="1113395"/>
              <a:chOff x="3843878" y="6269868"/>
              <a:chExt cx="3240000" cy="1113395"/>
            </a:xfrm>
          </p:grpSpPr>
          <p:pic>
            <p:nvPicPr>
              <p:cNvPr id="7" name="Object 16">
                <a:extLst>
                  <a:ext uri="{FF2B5EF4-FFF2-40B4-BE49-F238E27FC236}">
                    <a16:creationId xmlns:a16="http://schemas.microsoft.com/office/drawing/2014/main" id="{F8640BCE-CE5A-A42B-F0C3-5ABCB09B5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43878" y="6269868"/>
                <a:ext cx="3240000" cy="1113395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83B30A-0E70-88BA-7216-57695EDB31B2}"/>
                  </a:ext>
                </a:extLst>
              </p:cNvPr>
              <p:cNvSpPr txBox="1"/>
              <p:nvPr/>
            </p:nvSpPr>
            <p:spPr>
              <a:xfrm>
                <a:off x="4551609" y="6564955"/>
                <a:ext cx="18245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ctr"/>
                <a:r>
                  <a:rPr kumimoji="1" lang="en-US" altLang="ko-Kore-KR" sz="2800" b="1" spc="300" dirty="0">
                    <a:solidFill>
                      <a:srgbClr val="312722">
                        <a:alpha val="65000"/>
                      </a:srgbClr>
                    </a:solidFill>
                    <a:latin typeface="Noto Sans KR SemiBold" panose="020B0200000000000000" pitchFamily="34" charset="-128"/>
                    <a:ea typeface="Noto Sans KR SemiBold" panose="020B0200000000000000" pitchFamily="34" charset="-128"/>
                  </a:rPr>
                  <a:t>HEALTH</a:t>
                </a:r>
                <a:endParaRPr kumimoji="1" lang="ko-Kore-KR" altLang="en-US" sz="2800" b="1" spc="300" dirty="0">
                  <a:solidFill>
                    <a:srgbClr val="312722">
                      <a:alpha val="65000"/>
                    </a:srgbClr>
                  </a:solidFill>
                  <a:latin typeface="Noto Sans KR SemiBold" panose="020B0200000000000000" pitchFamily="34" charset="-128"/>
                  <a:ea typeface="Noto Sans KR SemiBold" panose="020B0200000000000000" pitchFamily="34" charset="-128"/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E3559D7-C613-358A-3B0B-2817907A1218}"/>
              </a:ext>
            </a:extLst>
          </p:cNvPr>
          <p:cNvGrpSpPr/>
          <p:nvPr/>
        </p:nvGrpSpPr>
        <p:grpSpPr>
          <a:xfrm>
            <a:off x="7524000" y="5348803"/>
            <a:ext cx="3240000" cy="1113395"/>
            <a:chOff x="7619999" y="4533900"/>
            <a:chExt cx="3240000" cy="1113395"/>
          </a:xfrm>
        </p:grpSpPr>
        <p:pic>
          <p:nvPicPr>
            <p:cNvPr id="9" name="Object 16">
              <a:extLst>
                <a:ext uri="{FF2B5EF4-FFF2-40B4-BE49-F238E27FC236}">
                  <a16:creationId xmlns:a16="http://schemas.microsoft.com/office/drawing/2014/main" id="{747EEEBE-51E5-03F5-A665-62EB33DD9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999" y="4533900"/>
              <a:ext cx="3240000" cy="111339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344BBD-D546-30BD-7094-86D9EFF639BE}"/>
                </a:ext>
              </a:extLst>
            </p:cNvPr>
            <p:cNvSpPr txBox="1"/>
            <p:nvPr/>
          </p:nvSpPr>
          <p:spPr>
            <a:xfrm>
              <a:off x="8152202" y="4828987"/>
              <a:ext cx="21755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ctr"/>
              <a:r>
                <a:rPr kumimoji="1" lang="en-US" altLang="ko-KR" sz="2800" b="1" spc="300" dirty="0">
                  <a:solidFill>
                    <a:srgbClr val="312722">
                      <a:alpha val="65000"/>
                    </a:srgbClr>
                  </a:solidFill>
                  <a:latin typeface="Noto Sans KR SemiBold" panose="020B0200000000000000" pitchFamily="34" charset="-128"/>
                  <a:ea typeface="Noto Sans KR SemiBold" panose="020B0200000000000000" pitchFamily="34" charset="-128"/>
                </a:rPr>
                <a:t>EXERCISE</a:t>
              </a:r>
              <a:endParaRPr kumimoji="1" lang="ko-Kore-KR" altLang="en-US" sz="2800" b="1" spc="300" dirty="0">
                <a:solidFill>
                  <a:srgbClr val="312722">
                    <a:alpha val="65000"/>
                  </a:srgb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B86CDD6-857B-293C-6D97-62A16812A4A5}"/>
              </a:ext>
            </a:extLst>
          </p:cNvPr>
          <p:cNvGrpSpPr/>
          <p:nvPr/>
        </p:nvGrpSpPr>
        <p:grpSpPr>
          <a:xfrm>
            <a:off x="12115800" y="5348803"/>
            <a:ext cx="3240000" cy="1113395"/>
            <a:chOff x="10516200" y="4533900"/>
            <a:chExt cx="3240000" cy="1113395"/>
          </a:xfrm>
        </p:grpSpPr>
        <p:pic>
          <p:nvPicPr>
            <p:cNvPr id="11" name="Object 16">
              <a:extLst>
                <a:ext uri="{FF2B5EF4-FFF2-40B4-BE49-F238E27FC236}">
                  <a16:creationId xmlns:a16="http://schemas.microsoft.com/office/drawing/2014/main" id="{DE0B5336-D757-3E6E-EA9E-C64185692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16200" y="4533900"/>
              <a:ext cx="3240000" cy="111339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31336B-9FDA-64F8-05CC-DF5460E8EB82}"/>
                </a:ext>
              </a:extLst>
            </p:cNvPr>
            <p:cNvSpPr txBox="1"/>
            <p:nvPr/>
          </p:nvSpPr>
          <p:spPr>
            <a:xfrm>
              <a:off x="10743831" y="4828987"/>
              <a:ext cx="27847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ctr"/>
              <a:r>
                <a:rPr kumimoji="1" lang="en-US" altLang="ko-KR" sz="2800" b="1" spc="-150" dirty="0">
                  <a:solidFill>
                    <a:srgbClr val="312722">
                      <a:alpha val="65000"/>
                    </a:srgbClr>
                  </a:solidFill>
                  <a:latin typeface="Noto Sans KR SemiBold" panose="020B0200000000000000" pitchFamily="34" charset="-128"/>
                  <a:ea typeface="Noto Sans KR SemiBold" panose="020B0200000000000000" pitchFamily="34" charset="-128"/>
                </a:rPr>
                <a:t>HOME TRAINING</a:t>
              </a:r>
              <a:endParaRPr kumimoji="1" lang="ko-Kore-KR" altLang="en-US" sz="2800" b="1" spc="-150" dirty="0">
                <a:solidFill>
                  <a:srgbClr val="312722">
                    <a:alpha val="65000"/>
                  </a:srgb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endParaRPr>
            </a:p>
          </p:txBody>
        </p:sp>
      </p:grp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B68F4647-27B7-5223-B125-266C00BD850B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628400" y="5623998"/>
            <a:ext cx="0" cy="563005"/>
          </a:xfrm>
          <a:prstGeom prst="line">
            <a:avLst/>
          </a:prstGeom>
          <a:ln w="50800">
            <a:solidFill>
              <a:srgbClr val="31272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E9A1C37-7F34-F6FF-12C9-10464557E7E2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628400" y="5905500"/>
            <a:ext cx="2895600" cy="1"/>
          </a:xfrm>
          <a:prstGeom prst="straightConnector1">
            <a:avLst/>
          </a:prstGeom>
          <a:ln w="50800">
            <a:solidFill>
              <a:srgbClr val="312722">
                <a:alpha val="50000"/>
              </a:srgbClr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F83E490-1CD4-C5DE-43CA-9BAED00C1AB5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0764000" y="5905500"/>
            <a:ext cx="1351800" cy="1"/>
          </a:xfrm>
          <a:prstGeom prst="straightConnector1">
            <a:avLst/>
          </a:prstGeom>
          <a:ln w="50800">
            <a:solidFill>
              <a:srgbClr val="312722">
                <a:alpha val="50000"/>
              </a:srgbClr>
            </a:solidFill>
            <a:headEnd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744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7012485" y="3162981"/>
            <a:ext cx="9998385" cy="1523810"/>
            <a:chOff x="7012485" y="3096655"/>
            <a:chExt cx="9998385" cy="15238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2485" y="3096655"/>
              <a:ext cx="9998385" cy="15238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34676" y="5066498"/>
            <a:ext cx="9998385" cy="1523810"/>
            <a:chOff x="7034676" y="5000172"/>
            <a:chExt cx="9998385" cy="15238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4676" y="5000172"/>
              <a:ext cx="9998385" cy="15238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34676" y="6970014"/>
            <a:ext cx="9998385" cy="1523810"/>
            <a:chOff x="7034676" y="6903688"/>
            <a:chExt cx="9998385" cy="152381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4676" y="6903688"/>
              <a:ext cx="9998385" cy="152381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68102" y="1259465"/>
            <a:ext cx="9998385" cy="1523810"/>
          </a:xfrm>
          <a:prstGeom prst="rect">
            <a:avLst/>
          </a:prstGeom>
        </p:spPr>
      </p:pic>
      <p:grpSp>
        <p:nvGrpSpPr>
          <p:cNvPr id="23" name="그룹 1010">
            <a:extLst>
              <a:ext uri="{FF2B5EF4-FFF2-40B4-BE49-F238E27FC236}">
                <a16:creationId xmlns:a16="http://schemas.microsoft.com/office/drawing/2014/main" id="{92A9DA4E-9BB6-749E-B2D6-30D82A57F53D}"/>
              </a:ext>
            </a:extLst>
          </p:cNvPr>
          <p:cNvGrpSpPr/>
          <p:nvPr/>
        </p:nvGrpSpPr>
        <p:grpSpPr>
          <a:xfrm>
            <a:off x="7343383" y="7208109"/>
            <a:ext cx="2709321" cy="1047619"/>
            <a:chOff x="7343383" y="7141783"/>
            <a:chExt cx="2709321" cy="1047619"/>
          </a:xfrm>
        </p:grpSpPr>
        <p:pic>
          <p:nvPicPr>
            <p:cNvPr id="24" name="Object 40">
              <a:extLst>
                <a:ext uri="{FF2B5EF4-FFF2-40B4-BE49-F238E27FC236}">
                  <a16:creationId xmlns:a16="http://schemas.microsoft.com/office/drawing/2014/main" id="{2307D434-FDC9-32CF-1C13-CA222F1FD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3383" y="7141783"/>
              <a:ext cx="2709321" cy="1047619"/>
            </a:xfrm>
            <a:prstGeom prst="rect">
              <a:avLst/>
            </a:prstGeom>
          </p:spPr>
        </p:pic>
      </p:grpSp>
      <p:grpSp>
        <p:nvGrpSpPr>
          <p:cNvPr id="13" name="그룹 1006">
            <a:extLst>
              <a:ext uri="{FF2B5EF4-FFF2-40B4-BE49-F238E27FC236}">
                <a16:creationId xmlns:a16="http://schemas.microsoft.com/office/drawing/2014/main" id="{C3D619C4-D380-041B-B05A-562DBD3DCAEF}"/>
              </a:ext>
            </a:extLst>
          </p:cNvPr>
          <p:cNvGrpSpPr/>
          <p:nvPr/>
        </p:nvGrpSpPr>
        <p:grpSpPr>
          <a:xfrm>
            <a:off x="7321192" y="3401077"/>
            <a:ext cx="2709321" cy="1047619"/>
            <a:chOff x="7321192" y="3334751"/>
            <a:chExt cx="2709321" cy="1047619"/>
          </a:xfrm>
        </p:grpSpPr>
        <p:pic>
          <p:nvPicPr>
            <p:cNvPr id="15" name="Object 24">
              <a:extLst>
                <a:ext uri="{FF2B5EF4-FFF2-40B4-BE49-F238E27FC236}">
                  <a16:creationId xmlns:a16="http://schemas.microsoft.com/office/drawing/2014/main" id="{54309029-7B25-361C-9644-263CAFC67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1192" y="3334751"/>
              <a:ext cx="2709321" cy="1047619"/>
            </a:xfrm>
            <a:prstGeom prst="rect">
              <a:avLst/>
            </a:prstGeom>
          </p:spPr>
        </p:pic>
      </p:grpSp>
      <p:grpSp>
        <p:nvGrpSpPr>
          <p:cNvPr id="16" name="그룹 1008">
            <a:extLst>
              <a:ext uri="{FF2B5EF4-FFF2-40B4-BE49-F238E27FC236}">
                <a16:creationId xmlns:a16="http://schemas.microsoft.com/office/drawing/2014/main" id="{CA8C8643-6176-16A7-A2D8-D34A4D51CF54}"/>
              </a:ext>
            </a:extLst>
          </p:cNvPr>
          <p:cNvGrpSpPr/>
          <p:nvPr/>
        </p:nvGrpSpPr>
        <p:grpSpPr>
          <a:xfrm>
            <a:off x="7343383" y="5304593"/>
            <a:ext cx="2709321" cy="1047619"/>
            <a:chOff x="7343383" y="5238267"/>
            <a:chExt cx="2709321" cy="1047619"/>
          </a:xfrm>
        </p:grpSpPr>
        <p:pic>
          <p:nvPicPr>
            <p:cNvPr id="17" name="Object 32">
              <a:extLst>
                <a:ext uri="{FF2B5EF4-FFF2-40B4-BE49-F238E27FC236}">
                  <a16:creationId xmlns:a16="http://schemas.microsoft.com/office/drawing/2014/main" id="{C3DD93A0-197C-C21B-30B1-C1F635804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3383" y="5238267"/>
              <a:ext cx="2709321" cy="1047619"/>
            </a:xfrm>
            <a:prstGeom prst="rect">
              <a:avLst/>
            </a:prstGeom>
          </p:spPr>
        </p:pic>
      </p:grpSp>
      <p:grpSp>
        <p:nvGrpSpPr>
          <p:cNvPr id="10" name="그룹 1004">
            <a:extLst>
              <a:ext uri="{FF2B5EF4-FFF2-40B4-BE49-F238E27FC236}">
                <a16:creationId xmlns:a16="http://schemas.microsoft.com/office/drawing/2014/main" id="{93CFD17B-3C2E-4CA4-C384-696B8D036D82}"/>
              </a:ext>
            </a:extLst>
          </p:cNvPr>
          <p:cNvGrpSpPr/>
          <p:nvPr/>
        </p:nvGrpSpPr>
        <p:grpSpPr>
          <a:xfrm>
            <a:off x="7276809" y="1497560"/>
            <a:ext cx="2709321" cy="1047619"/>
            <a:chOff x="7276809" y="1431234"/>
            <a:chExt cx="2709321" cy="1047619"/>
          </a:xfrm>
        </p:grpSpPr>
        <p:pic>
          <p:nvPicPr>
            <p:cNvPr id="11" name="Object 16">
              <a:extLst>
                <a:ext uri="{FF2B5EF4-FFF2-40B4-BE49-F238E27FC236}">
                  <a16:creationId xmlns:a16="http://schemas.microsoft.com/office/drawing/2014/main" id="{A12F9B9A-9D6C-2533-1A38-B3B3893D4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6809" y="1431234"/>
              <a:ext cx="2709321" cy="104761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EFFA94-478B-BEA6-D123-AE1F3B1A9E02}"/>
              </a:ext>
            </a:extLst>
          </p:cNvPr>
          <p:cNvSpPr txBox="1"/>
          <p:nvPr/>
        </p:nvSpPr>
        <p:spPr>
          <a:xfrm>
            <a:off x="7919819" y="9116080"/>
            <a:ext cx="244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endParaRPr kumimoji="1" lang="ko-Kore-KR" altLang="en-US" sz="28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731C4-AFC3-42E2-B18E-FA585721B3FA}"/>
              </a:ext>
            </a:extLst>
          </p:cNvPr>
          <p:cNvSpPr txBox="1"/>
          <p:nvPr/>
        </p:nvSpPr>
        <p:spPr>
          <a:xfrm>
            <a:off x="1297037" y="1430060"/>
            <a:ext cx="319876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200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과제 목표</a:t>
            </a:r>
            <a:endParaRPr kumimoji="1" lang="en-US" altLang="ko-KR" sz="6200" spc="-150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r>
              <a:rPr kumimoji="1" lang="en-US" altLang="ko-KR" sz="6200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&amp;</a:t>
            </a:r>
          </a:p>
          <a:p>
            <a:r>
              <a:rPr kumimoji="1" lang="ko-KR" altLang="en-US" sz="6200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기대 효과</a:t>
            </a:r>
            <a:endParaRPr kumimoji="1" lang="ko-Kore-KR" altLang="en-US" sz="6200" spc="-15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2DA032-512C-ABAF-2FD0-EE8EBFCD9310}"/>
              </a:ext>
            </a:extLst>
          </p:cNvPr>
          <p:cNvSpPr txBox="1"/>
          <p:nvPr/>
        </p:nvSpPr>
        <p:spPr>
          <a:xfrm>
            <a:off x="1219200" y="7353300"/>
            <a:ext cx="5280230" cy="1100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>
              <a:lnSpc>
                <a:spcPct val="150000"/>
              </a:lnSpc>
              <a:spcAft>
                <a:spcPts val="300"/>
              </a:spcAft>
            </a:pPr>
            <a:r>
              <a:rPr kumimoji="1" lang="ko-KR" altLang="en-US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프로젝트를 기획할 때 세운 과제 목표</a:t>
            </a:r>
            <a:r>
              <a:rPr kumimoji="1" lang="en-US" altLang="ko-KR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,</a:t>
            </a:r>
          </a:p>
          <a:p>
            <a:pPr fontAlgn="t">
              <a:lnSpc>
                <a:spcPct val="150000"/>
              </a:lnSpc>
              <a:spcAft>
                <a:spcPts val="300"/>
              </a:spcAft>
            </a:pPr>
            <a:r>
              <a:rPr kumimoji="1" lang="ko-KR" altLang="en-US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프로젝트를 통해 기대되는 효과를 설명합니다</a:t>
            </a:r>
            <a:r>
              <a:rPr kumimoji="1" lang="en-US" altLang="ko-KR" sz="2100" dirty="0">
                <a:solidFill>
                  <a:schemeClr val="bg1">
                    <a:alpha val="9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.</a:t>
            </a:r>
            <a:endParaRPr kumimoji="1" lang="ko-Kore-KR" altLang="en-US" sz="2100" dirty="0">
              <a:solidFill>
                <a:schemeClr val="tx1">
                  <a:alpha val="9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FB0EF-2B2D-E36A-65A3-B1FEEBB567DD}"/>
              </a:ext>
            </a:extLst>
          </p:cNvPr>
          <p:cNvSpPr txBox="1"/>
          <p:nvPr/>
        </p:nvSpPr>
        <p:spPr>
          <a:xfrm>
            <a:off x="10287000" y="1485900"/>
            <a:ext cx="4825360" cy="9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30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운동 정확도 점수 결과 출력</a:t>
            </a:r>
            <a:endParaRPr kumimoji="1" lang="en-US" altLang="ko-KR" sz="2000" dirty="0">
              <a:solidFill>
                <a:schemeClr val="bg1">
                  <a:alpha val="8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342900" indent="-342900">
              <a:lnSpc>
                <a:spcPct val="150000"/>
              </a:lnSpc>
              <a:spcAft>
                <a:spcPts val="30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부상 예방을 위한 안전한 운동 자세 교정</a:t>
            </a:r>
            <a:endParaRPr kumimoji="1" lang="ko-Kore-KR" altLang="en-US" sz="2000" dirty="0">
              <a:solidFill>
                <a:schemeClr val="bg1">
                  <a:alpha val="8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3328CA-D491-88F5-388B-BA6419DC5AA9}"/>
              </a:ext>
            </a:extLst>
          </p:cNvPr>
          <p:cNvSpPr txBox="1"/>
          <p:nvPr/>
        </p:nvSpPr>
        <p:spPr>
          <a:xfrm>
            <a:off x="10287000" y="3390900"/>
            <a:ext cx="5354351" cy="9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30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사용자의 운동 기록 확인 기능 추가</a:t>
            </a:r>
            <a:endParaRPr kumimoji="1" lang="en-US" altLang="ko-KR" sz="2000" dirty="0">
              <a:solidFill>
                <a:schemeClr val="bg1">
                  <a:alpha val="8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342900" indent="-342900">
              <a:lnSpc>
                <a:spcPct val="150000"/>
              </a:lnSpc>
              <a:spcAft>
                <a:spcPts val="30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운동 집중과 모니터링을 통한 건강한 정신 수립</a:t>
            </a:r>
            <a:endParaRPr kumimoji="1" lang="ko-Kore-KR" altLang="en-US" sz="2000" dirty="0">
              <a:solidFill>
                <a:schemeClr val="bg1">
                  <a:alpha val="8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214D6-0D0B-9973-A177-FA3BD71E250B}"/>
              </a:ext>
            </a:extLst>
          </p:cNvPr>
          <p:cNvSpPr txBox="1"/>
          <p:nvPr/>
        </p:nvSpPr>
        <p:spPr>
          <a:xfrm>
            <a:off x="10287000" y="5282571"/>
            <a:ext cx="3825086" cy="9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30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자체적인 운동 자세 정확성 평가</a:t>
            </a:r>
            <a:endParaRPr kumimoji="1" lang="en-US" altLang="ko-KR" sz="2000" dirty="0">
              <a:solidFill>
                <a:schemeClr val="bg1">
                  <a:alpha val="8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342900" indent="-342900">
              <a:lnSpc>
                <a:spcPct val="150000"/>
              </a:lnSpc>
              <a:spcAft>
                <a:spcPts val="30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물질 및 시간 비용 절약</a:t>
            </a:r>
            <a:endParaRPr kumimoji="1" lang="ko-Kore-KR" altLang="en-US" sz="2000" dirty="0">
              <a:solidFill>
                <a:schemeClr val="bg1">
                  <a:alpha val="8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F252AE-4DD6-FAB2-A545-25F6104F4671}"/>
              </a:ext>
            </a:extLst>
          </p:cNvPr>
          <p:cNvSpPr txBox="1"/>
          <p:nvPr/>
        </p:nvSpPr>
        <p:spPr>
          <a:xfrm>
            <a:off x="10287000" y="7200900"/>
            <a:ext cx="4060727" cy="9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30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운동 인식 모델 구현</a:t>
            </a:r>
            <a:endParaRPr kumimoji="1" lang="ko-Kore-KR" altLang="en-US" sz="2000" dirty="0">
              <a:solidFill>
                <a:schemeClr val="bg1">
                  <a:alpha val="8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342900" indent="-342900">
              <a:lnSpc>
                <a:spcPct val="150000"/>
              </a:lnSpc>
              <a:spcAft>
                <a:spcPts val="30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chemeClr val="bg1">
                    <a:alpha val="8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구현한 모델을 다양한 분야에 적용</a:t>
            </a:r>
            <a:endParaRPr kumimoji="1" lang="ko-Kore-KR" altLang="en-US" sz="2000" dirty="0">
              <a:solidFill>
                <a:schemeClr val="bg1">
                  <a:alpha val="8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624FEF-E1BB-FFF2-CB86-ECB7245C49FC}"/>
              </a:ext>
            </a:extLst>
          </p:cNvPr>
          <p:cNvSpPr txBox="1"/>
          <p:nvPr/>
        </p:nvSpPr>
        <p:spPr>
          <a:xfrm>
            <a:off x="8045413" y="1790536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ctr"/>
            <a:r>
              <a:rPr kumimoji="1" lang="en-US" altLang="ko-Kore-KR" sz="2400" b="1" spc="300" dirty="0">
                <a:solidFill>
                  <a:srgbClr val="312722">
                    <a:alpha val="65000"/>
                  </a:srgb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BODY</a:t>
            </a:r>
            <a:endParaRPr kumimoji="1" lang="ko-Kore-KR" altLang="en-US" sz="2400" b="1" spc="300" dirty="0">
              <a:solidFill>
                <a:srgbClr val="312722">
                  <a:alpha val="65000"/>
                </a:srgb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F1927-A809-A9BC-BBD3-1358F100B4BD}"/>
              </a:ext>
            </a:extLst>
          </p:cNvPr>
          <p:cNvSpPr txBox="1"/>
          <p:nvPr/>
        </p:nvSpPr>
        <p:spPr>
          <a:xfrm>
            <a:off x="8105023" y="3694054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ctr"/>
            <a:r>
              <a:rPr kumimoji="1" lang="en-US" altLang="ko-Kore-KR" sz="2400" b="1" spc="300" dirty="0">
                <a:solidFill>
                  <a:srgbClr val="312722">
                    <a:alpha val="65000"/>
                  </a:srgb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MIND</a:t>
            </a:r>
            <a:endParaRPr kumimoji="1" lang="ko-Kore-KR" altLang="en-US" sz="2400" b="1" spc="300" dirty="0">
              <a:solidFill>
                <a:srgbClr val="312722">
                  <a:alpha val="65000"/>
                </a:srgb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86A296-29FC-AE63-A620-3AB45E5BF2D6}"/>
              </a:ext>
            </a:extLst>
          </p:cNvPr>
          <p:cNvSpPr txBox="1"/>
          <p:nvPr/>
        </p:nvSpPr>
        <p:spPr>
          <a:xfrm>
            <a:off x="7934054" y="5597570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ctr"/>
            <a:r>
              <a:rPr kumimoji="1" lang="en-US" altLang="ko-Kore-KR" sz="2400" b="1" spc="300" dirty="0">
                <a:solidFill>
                  <a:srgbClr val="312722">
                    <a:alpha val="65000"/>
                  </a:srgb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SAVING</a:t>
            </a:r>
            <a:endParaRPr kumimoji="1" lang="ko-Kore-KR" altLang="en-US" sz="2400" b="1" spc="300" dirty="0">
              <a:solidFill>
                <a:srgbClr val="312722">
                  <a:alpha val="65000"/>
                </a:srgb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736119-DA82-FF32-F5A5-C8D2204D7E86}"/>
              </a:ext>
            </a:extLst>
          </p:cNvPr>
          <p:cNvSpPr txBox="1"/>
          <p:nvPr/>
        </p:nvSpPr>
        <p:spPr>
          <a:xfrm>
            <a:off x="7734478" y="7501086"/>
            <a:ext cx="1927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ctr"/>
            <a:r>
              <a:rPr kumimoji="1" lang="en-US" altLang="ko-Kore-KR" sz="2400" b="1" spc="250" dirty="0">
                <a:solidFill>
                  <a:srgbClr val="312722">
                    <a:alpha val="65000"/>
                  </a:srgb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AI MODEL</a:t>
            </a:r>
            <a:endParaRPr kumimoji="1" lang="ko-Kore-KR" altLang="en-US" sz="2400" b="1" spc="250" dirty="0">
              <a:solidFill>
                <a:srgbClr val="312722">
                  <a:alpha val="65000"/>
                </a:srgb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249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실내, 바닥, 바닥재, 유아이(가) 표시된 사진&#10;&#10;자동 생성된 설명">
            <a:extLst>
              <a:ext uri="{FF2B5EF4-FFF2-40B4-BE49-F238E27FC236}">
                <a16:creationId xmlns:a16="http://schemas.microsoft.com/office/drawing/2014/main" id="{E43349AF-CEA1-8C2D-719C-E136E2544C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66" y="-19050"/>
            <a:ext cx="18355733" cy="103251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6800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90A3E2-78D7-686A-990F-97EA583F1CA2}"/>
              </a:ext>
            </a:extLst>
          </p:cNvPr>
          <p:cNvSpPr txBox="1"/>
          <p:nvPr/>
        </p:nvSpPr>
        <p:spPr>
          <a:xfrm>
            <a:off x="7919819" y="9116080"/>
            <a:ext cx="244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PostureFlow</a:t>
            </a:r>
            <a:endParaRPr kumimoji="1" lang="ko-Kore-KR" altLang="en-US" sz="2800" dirty="0">
              <a:solidFill>
                <a:schemeClr val="bg1"/>
              </a:solidFill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EF9117-158F-8CEB-9CAC-F7681C57A129}"/>
              </a:ext>
            </a:extLst>
          </p:cNvPr>
          <p:cNvGrpSpPr/>
          <p:nvPr/>
        </p:nvGrpSpPr>
        <p:grpSpPr>
          <a:xfrm>
            <a:off x="-33866" y="4104754"/>
            <a:ext cx="18355733" cy="2077492"/>
            <a:chOff x="-33866" y="4427428"/>
            <a:chExt cx="18355733" cy="20774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090685-CB28-D262-2C91-477BA80B59E3}"/>
                </a:ext>
              </a:extLst>
            </p:cNvPr>
            <p:cNvSpPr txBox="1"/>
            <p:nvPr/>
          </p:nvSpPr>
          <p:spPr>
            <a:xfrm>
              <a:off x="0" y="4427428"/>
              <a:ext cx="18288000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9500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  <a:cs typeface="Helvetica Neue Medium" panose="02000503000000020004" pitchFamily="2" charset="0"/>
                </a:rPr>
                <a:t>프로젝트 기획</a:t>
              </a:r>
              <a:endParaRPr kumimoji="1" lang="ko-Kore-KR" altLang="en-US" sz="95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Helvetica Neue Medium" panose="02000503000000020004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7567C3-0BE0-3830-2471-F6DE5CC47169}"/>
                </a:ext>
              </a:extLst>
            </p:cNvPr>
            <p:cNvSpPr txBox="1"/>
            <p:nvPr/>
          </p:nvSpPr>
          <p:spPr>
            <a:xfrm>
              <a:off x="-33866" y="5981700"/>
              <a:ext cx="18355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Architecture / </a:t>
              </a:r>
              <a:r>
                <a:rPr kumimoji="1" lang="ko-KR" altLang="en-US" sz="28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웹페이지 흐름 </a:t>
              </a:r>
              <a:r>
                <a:rPr kumimoji="1" lang="en-US" altLang="ko-KR" sz="28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/</a:t>
              </a:r>
              <a:r>
                <a:rPr kumimoji="1" lang="ko-KR" altLang="en-US" sz="28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월별 단계 계획</a:t>
              </a:r>
              <a:endParaRPr kumimoji="1" lang="ko-Kore-KR" altLang="en-US" sz="28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7949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916</Words>
  <Application>Microsoft Office PowerPoint</Application>
  <PresentationFormat>사용자 지정</PresentationFormat>
  <Paragraphs>250</Paragraphs>
  <Slides>27</Slides>
  <Notes>11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Helvetica Neue</vt:lpstr>
      <vt:lpstr>Helvetica Neue Light</vt:lpstr>
      <vt:lpstr>Helvetica Neue Medium</vt:lpstr>
      <vt:lpstr>Noto Sans KR</vt:lpstr>
      <vt:lpstr>Noto Sans KR Light</vt:lpstr>
      <vt:lpstr>Noto Sans KR Medium</vt:lpstr>
      <vt:lpstr>Noto Sans KR SemiBold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순상 윤</cp:lastModifiedBy>
  <cp:revision>515</cp:revision>
  <dcterms:created xsi:type="dcterms:W3CDTF">2023-11-15T10:14:25Z</dcterms:created>
  <dcterms:modified xsi:type="dcterms:W3CDTF">2023-11-21T08:12:52Z</dcterms:modified>
</cp:coreProperties>
</file>